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tableStyles.xml" ContentType="application/vnd.openxmlformats-officedocument.presentationml.tableStyles+xml"/>
  <Default Extension="vml" ContentType="application/vnd.openxmlformats-officedocument.vmlDrawing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75" r:id="rId2"/>
    <p:sldId id="593" r:id="rId3"/>
    <p:sldId id="602" r:id="rId4"/>
    <p:sldId id="608" r:id="rId5"/>
    <p:sldId id="570" r:id="rId6"/>
    <p:sldId id="604" r:id="rId7"/>
    <p:sldId id="598" r:id="rId8"/>
    <p:sldId id="607" r:id="rId9"/>
    <p:sldId id="592" r:id="rId10"/>
  </p:sldIdLst>
  <p:sldSz cx="9144000" cy="6858000" type="screen4x3"/>
  <p:notesSz cx="6797675" cy="9928225"/>
  <p:defaultTextStyle>
    <a:defPPr>
      <a:defRPr lang="ru-R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112">
          <p15:clr>
            <a:srgbClr val="A4A3A4"/>
          </p15:clr>
        </p15:guide>
        <p15:guide id="2" pos="533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6411"/>
          </a:xfrm>
          <a:prstGeom prst="rect">
            <a:avLst/>
          </a:prstGeom>
        </p:spPr>
        <p:txBody>
          <a:bodyPr vert="horz" lIns="91311" tIns="45656" rIns="91311" bIns="45656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4" y="1"/>
            <a:ext cx="2945659" cy="496411"/>
          </a:xfrm>
          <a:prstGeom prst="rect">
            <a:avLst/>
          </a:prstGeom>
        </p:spPr>
        <p:txBody>
          <a:bodyPr vert="horz" lIns="91311" tIns="45656" rIns="91311" bIns="45656" rtlCol="0"/>
          <a:lstStyle>
            <a:lvl1pPr algn="r">
              <a:defRPr sz="1200"/>
            </a:lvl1pPr>
          </a:lstStyle>
          <a:p>
            <a:fld id="{41E956D8-05A6-AB44-AA88-936B911B0708}" type="datetimeFigureOut">
              <a:rPr lang="ru-RU" smtClean="0"/>
              <a:pPr/>
              <a:t>14.08.2017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430091"/>
            <a:ext cx="2945659" cy="496411"/>
          </a:xfrm>
          <a:prstGeom prst="rect">
            <a:avLst/>
          </a:prstGeom>
        </p:spPr>
        <p:txBody>
          <a:bodyPr vert="horz" lIns="91311" tIns="45656" rIns="91311" bIns="45656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311" tIns="45656" rIns="91311" bIns="45656" rtlCol="0" anchor="b"/>
          <a:lstStyle>
            <a:lvl1pPr algn="r">
              <a:defRPr sz="1200"/>
            </a:lvl1pPr>
          </a:lstStyle>
          <a:p>
            <a:fld id="{870CF3E5-1CE4-974E-89E5-4936074A4C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5954659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6411"/>
          </a:xfrm>
          <a:prstGeom prst="rect">
            <a:avLst/>
          </a:prstGeom>
        </p:spPr>
        <p:txBody>
          <a:bodyPr vert="horz" lIns="91311" tIns="45656" rIns="91311" bIns="45656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6411"/>
          </a:xfrm>
          <a:prstGeom prst="rect">
            <a:avLst/>
          </a:prstGeom>
        </p:spPr>
        <p:txBody>
          <a:bodyPr vert="horz" lIns="91311" tIns="45656" rIns="91311" bIns="45656" rtlCol="0"/>
          <a:lstStyle>
            <a:lvl1pPr algn="r">
              <a:defRPr sz="1200"/>
            </a:lvl1pPr>
          </a:lstStyle>
          <a:p>
            <a:fld id="{0BD8A9B1-6556-2D40-BF55-6B8C47F71E23}" type="datetimeFigureOut">
              <a:rPr lang="ru-RU" smtClean="0"/>
              <a:pPr/>
              <a:t>14.08.2017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11" tIns="45656" rIns="91311" bIns="45656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311" tIns="45656" rIns="91311" bIns="45656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30091"/>
            <a:ext cx="2945659" cy="496411"/>
          </a:xfrm>
          <a:prstGeom prst="rect">
            <a:avLst/>
          </a:prstGeom>
        </p:spPr>
        <p:txBody>
          <a:bodyPr vert="horz" lIns="91311" tIns="45656" rIns="91311" bIns="45656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311" tIns="45656" rIns="91311" bIns="45656" rtlCol="0" anchor="b"/>
          <a:lstStyle>
            <a:lvl1pPr algn="r">
              <a:defRPr sz="1200"/>
            </a:lvl1pPr>
          </a:lstStyle>
          <a:p>
            <a:fld id="{A8B182D7-AC87-F146-AF7F-C576E128A1C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9285461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499AF-1589-40CF-A9C8-6F8E690F0806}" type="slidenum">
              <a:rPr lang="ru-RU" smtClean="0">
                <a:solidFill>
                  <a:prstClr val="black"/>
                </a:solidFill>
              </a:rPr>
              <a:pPr/>
              <a:t>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204905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499AF-1589-40CF-A9C8-6F8E690F0806}" type="slidenum">
              <a:rPr lang="ru-RU" smtClean="0">
                <a:solidFill>
                  <a:prstClr val="black"/>
                </a:solidFill>
              </a:rPr>
              <a:pPr/>
              <a:t>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204905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499AF-1589-40CF-A9C8-6F8E690F0806}" type="slidenum">
              <a:rPr lang="ru-RU" smtClean="0">
                <a:solidFill>
                  <a:prstClr val="black"/>
                </a:solidFill>
              </a:rPr>
              <a:pPr/>
              <a:t>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204905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499AF-1589-40CF-A9C8-6F8E690F0806}" type="slidenum">
              <a:rPr lang="ru-RU" smtClean="0">
                <a:solidFill>
                  <a:prstClr val="black"/>
                </a:solidFill>
              </a:rPr>
              <a:pPr/>
              <a:t>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204905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499AF-1589-40CF-A9C8-6F8E690F0806}" type="slidenum">
              <a:rPr lang="ru-RU" smtClean="0">
                <a:solidFill>
                  <a:prstClr val="black"/>
                </a:solidFill>
              </a:rPr>
              <a:pPr/>
              <a:t>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204905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499AF-1589-40CF-A9C8-6F8E690F0806}" type="slidenum">
              <a:rPr lang="ru-RU" smtClean="0">
                <a:solidFill>
                  <a:prstClr val="black"/>
                </a:solidFill>
              </a:rPr>
              <a:pPr/>
              <a:t>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204905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499AF-1589-40CF-A9C8-6F8E690F0806}" type="slidenum">
              <a:rPr lang="ru-RU" smtClean="0">
                <a:solidFill>
                  <a:prstClr val="black"/>
                </a:solidFill>
              </a:rPr>
              <a:pPr/>
              <a:t>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204905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BF174-6954-4446-AE90-B0A7AA8F5C8D}" type="datetimeFigureOut">
              <a:rPr lang="ru-RU" smtClean="0"/>
              <a:t>14.08.2017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9E14D-E781-4DE9-B114-6080DDECBF9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89858" y="274648"/>
            <a:ext cx="8760469" cy="307777"/>
          </a:xfrm>
          <a:noFill/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kumimoji="0" lang="ru-RU" sz="2000" b="1" i="0" u="none" strike="noStrike" kern="0" cap="none" spc="0" normalizeH="0" baseline="0">
                <a:ln>
                  <a:noFill/>
                </a:ln>
                <a:solidFill>
                  <a:srgbClr val="015289"/>
                </a:solidFill>
                <a:effectLst/>
                <a:uLnTx/>
                <a:uFillTx/>
                <a:latin typeface="Arial"/>
                <a:ea typeface="Arial" charset="0"/>
                <a:cs typeface="Arial"/>
              </a:defRPr>
            </a:lvl1pPr>
          </a:lstStyle>
          <a:p>
            <a:pPr marL="0" marR="0" lvl="0" indent="0" algn="l" defTabSz="913321" eaLnBrk="0" fontAlgn="base" hangingPunct="0">
              <a:lnSpc>
                <a:spcPct val="100000"/>
              </a:lnSpc>
              <a:spcAft>
                <a:spcPct val="0"/>
              </a:spcAft>
              <a:buClrTx/>
              <a:buSzTx/>
              <a:buFontTx/>
              <a:tabLst/>
            </a:pPr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816725" y="6538827"/>
            <a:ext cx="2133600" cy="250198"/>
          </a:xfr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80DB9778-5C0F-8E40-95AF-0B87A89106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01755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816725" y="6538827"/>
            <a:ext cx="2133600" cy="250198"/>
          </a:xfr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fld id="{80DB9778-5C0F-8E40-95AF-0B87A891061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193554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FBF174-6954-4446-AE90-B0A7AA8F5C8D}" type="datetimeFigureOut">
              <a:rPr lang="ru-RU" smtClean="0"/>
              <a:t>14.08.2017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69E14D-E781-4DE9-B114-6080DDECBF9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5" r:id="rId3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.jpeg"/><Relationship Id="rId5" Type="http://schemas.openxmlformats.org/officeDocument/2006/relationships/oleObject" Target="../embeddings/oleObject3.bin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mlDrawing" Target="../drawings/vmlDrawing4.vml"/><Relationship Id="rId1" Type="http://schemas.openxmlformats.org/officeDocument/2006/relationships/themeOverride" Target="../theme/themeOverride1.xml"/><Relationship Id="rId5" Type="http://schemas.openxmlformats.org/officeDocument/2006/relationships/oleObject" Target="../embeddings/oleObject4.bin"/><Relationship Id="rId4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4.jpeg"/><Relationship Id="rId5" Type="http://schemas.openxmlformats.org/officeDocument/2006/relationships/image" Target="NULL"/><Relationship Id="rId4" Type="http://schemas.openxmlformats.org/officeDocument/2006/relationships/oleObject" Target="../embeddings/oleObject5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hyperlink" Target="http://www.fpmo.ru/" TargetMode="External"/><Relationship Id="rId4" Type="http://schemas.openxmlformats.org/officeDocument/2006/relationships/oleObject" Target="../embeddings/oleObject6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oleObject" Target="../embeddings/oleObject7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notesSlide" Target="../notesSlides/notesSlide7.xml"/><Relationship Id="rId7" Type="http://schemas.openxmlformats.org/officeDocument/2006/relationships/hyperlink" Target="http://mii.mosreg.ru/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hyperlink" Target="http://mbmosreg.ru/" TargetMode="External"/><Relationship Id="rId5" Type="http://schemas.openxmlformats.org/officeDocument/2006/relationships/image" Target="../media/image6.jpeg"/><Relationship Id="rId10" Type="http://schemas.openxmlformats.org/officeDocument/2006/relationships/image" Target="../media/image5.png"/><Relationship Id="rId4" Type="http://schemas.openxmlformats.org/officeDocument/2006/relationships/oleObject" Target="../embeddings/oleObject8.bin"/><Relationship Id="rId9" Type="http://schemas.openxmlformats.org/officeDocument/2006/relationships/hyperlink" Target="http://www.fpmo.ru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9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2422453" y="2257643"/>
            <a:ext cx="6581591" cy="2154436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004586"/>
                </a:solidFill>
                <a:ea typeface="Calibri"/>
              </a:rPr>
              <a:t>Поддержка малого и среднего предпринимательства в Московской области в 2017 </a:t>
            </a:r>
            <a:r>
              <a:rPr lang="ru-RU" dirty="0" smtClean="0">
                <a:solidFill>
                  <a:srgbClr val="004586"/>
                </a:solidFill>
                <a:ea typeface="Calibri"/>
              </a:rPr>
              <a:t>году</a:t>
            </a:r>
            <a:br>
              <a:rPr lang="ru-RU" dirty="0" smtClean="0">
                <a:solidFill>
                  <a:srgbClr val="004586"/>
                </a:solidFill>
                <a:ea typeface="Calibri"/>
              </a:rPr>
            </a:br>
            <a:r>
              <a:rPr lang="ru-RU" dirty="0" smtClean="0">
                <a:solidFill>
                  <a:srgbClr val="004586"/>
                </a:solidFill>
                <a:ea typeface="Calibri"/>
              </a:rPr>
              <a:t/>
            </a:r>
            <a:br>
              <a:rPr lang="ru-RU" dirty="0" smtClean="0">
                <a:solidFill>
                  <a:srgbClr val="004586"/>
                </a:solidFill>
                <a:ea typeface="Calibri"/>
              </a:rPr>
            </a:br>
            <a:r>
              <a:rPr lang="ru-RU" dirty="0" smtClean="0">
                <a:solidFill>
                  <a:srgbClr val="004586"/>
                </a:solidFill>
                <a:ea typeface="Calibri"/>
              </a:rPr>
              <a:t>СУБСИДИИ</a:t>
            </a:r>
            <a:r>
              <a:rPr lang="ru-RU" sz="2400" dirty="0" smtClean="0">
                <a:solidFill>
                  <a:srgbClr val="004586"/>
                </a:solidFill>
                <a:ea typeface="Calibri"/>
              </a:rPr>
              <a:t> </a:t>
            </a:r>
            <a:endParaRPr lang="ru-RU" sz="2400" dirty="0"/>
          </a:p>
        </p:txBody>
      </p:sp>
      <p:sp>
        <p:nvSpPr>
          <p:cNvPr id="4" name="CustomShape 2"/>
          <p:cNvSpPr/>
          <p:nvPr/>
        </p:nvSpPr>
        <p:spPr>
          <a:xfrm>
            <a:off x="100800" y="6282360"/>
            <a:ext cx="2039040" cy="303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400" strike="noStrike" dirty="0" smtClean="0">
                <a:solidFill>
                  <a:srgbClr val="004586"/>
                </a:solidFill>
                <a:latin typeface="Arial"/>
                <a:ea typeface="Calibri"/>
              </a:rPr>
              <a:t>Июль 2017 </a:t>
            </a:r>
            <a:r>
              <a:rPr lang="ru-RU" sz="1400" strike="noStrike" dirty="0">
                <a:solidFill>
                  <a:srgbClr val="004586"/>
                </a:solidFill>
                <a:latin typeface="Arial"/>
                <a:ea typeface="Calibri"/>
              </a:rPr>
              <a:t>года</a:t>
            </a:r>
            <a:endParaRPr dirty="0"/>
          </a:p>
        </p:txBody>
      </p:sp>
      <p:sp>
        <p:nvSpPr>
          <p:cNvPr id="5" name="TextShape 3"/>
          <p:cNvSpPr txBox="1"/>
          <p:nvPr/>
        </p:nvSpPr>
        <p:spPr>
          <a:xfrm>
            <a:off x="2263366" y="6192000"/>
            <a:ext cx="6880634" cy="4842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 anchorCtr="0"/>
          <a:lstStyle/>
          <a:p>
            <a:pPr algn="ctr">
              <a:lnSpc>
                <a:spcPct val="100000"/>
              </a:lnSpc>
            </a:pPr>
            <a:r>
              <a:rPr lang="ru-RU" strike="noStrike" dirty="0" smtClean="0">
                <a:solidFill>
                  <a:srgbClr val="004586"/>
                </a:solidFill>
                <a:latin typeface="Arial"/>
                <a:ea typeface="Calibri"/>
              </a:rPr>
              <a:t>Министерство инвестиций и инноваций Московской области</a:t>
            </a:r>
            <a:endParaRPr sz="2800" dirty="0"/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466432012"/>
              </p:ext>
            </p:extLst>
          </p:nvPr>
        </p:nvGraphicFramePr>
        <p:xfrm>
          <a:off x="522325" y="803153"/>
          <a:ext cx="1150730" cy="1342518"/>
        </p:xfrm>
        <a:graphic>
          <a:graphicData uri="http://schemas.openxmlformats.org/presentationml/2006/ole">
            <p:oleObj spid="_x0000_s1148" r:id="rId3" imgW="2921000" imgH="3640667" progId="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1815115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490" y="264073"/>
            <a:ext cx="8455632" cy="307777"/>
          </a:xfrm>
        </p:spPr>
        <p:txBody>
          <a:bodyPr/>
          <a:lstStyle/>
          <a:p>
            <a:r>
              <a:rPr lang="ru-RU" cap="all" dirty="0"/>
              <a:t>МЕРЫ ФИНАНСОВОЙ ПОДДЕРЖКИ – СУБСИДИИ</a:t>
            </a:r>
            <a:endParaRPr lang="en-US" sz="2000" dirty="0"/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430975324"/>
              </p:ext>
            </p:extLst>
          </p:nvPr>
        </p:nvGraphicFramePr>
        <p:xfrm>
          <a:off x="8577122" y="151425"/>
          <a:ext cx="500754" cy="584328"/>
        </p:xfrm>
        <a:graphic>
          <a:graphicData uri="http://schemas.openxmlformats.org/presentationml/2006/ole">
            <p:oleObj spid="_x0000_s28703" r:id="rId4" imgW="2921000" imgH="3640667" progId="">
              <p:embed/>
            </p:oleObj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B9778-5C0F-8E40-95AF-0B87A891061A}" type="slidenum">
              <a:rPr lang="ru-RU" b="1" smtClean="0"/>
              <a:pPr/>
              <a:t>2</a:t>
            </a:fld>
            <a:endParaRPr lang="ru-RU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918855" y="1678490"/>
            <a:ext cx="5040000" cy="1349999"/>
          </a:xfrm>
          <a:prstGeom prst="roundRect">
            <a:avLst/>
          </a:prstGeom>
          <a:gradFill rotWithShape="1">
            <a:gsLst>
              <a:gs pos="0">
                <a:srgbClr val="D5EAFF"/>
              </a:gs>
              <a:gs pos="50000">
                <a:srgbClr val="F3F4F4"/>
              </a:gs>
              <a:gs pos="100000">
                <a:srgbClr val="D5EAFF"/>
              </a:gs>
            </a:gsLst>
            <a:lin ang="0" scaled="1"/>
          </a:gradFill>
          <a:ln w="12700">
            <a:solidFill>
              <a:srgbClr val="004E8E"/>
            </a:solidFill>
            <a:round/>
            <a:headEnd/>
            <a:tailEnd/>
          </a:ln>
          <a:effectLst>
            <a:outerShdw blurRad="63500" dist="38099" dir="2700000" algn="ctr" rotWithShape="0">
              <a:srgbClr val="004E8E">
                <a:alpha val="74997"/>
              </a:srgbClr>
            </a:outerShdw>
          </a:effectLst>
        </p:spPr>
        <p:txBody>
          <a:bodyPr lIns="33223" tIns="33185" rIns="33223" bIns="33185" anchor="ctr" anchorCtr="0"/>
          <a:lstStyle/>
          <a:p>
            <a:pPr marL="57327" algn="ctr" defTabSz="617229"/>
            <a:r>
              <a:rPr lang="ru-RU" sz="2000" b="1" kern="0" dirty="0" smtClean="0">
                <a:solidFill>
                  <a:srgbClr val="015289"/>
                </a:solidFill>
                <a:cs typeface="Arial"/>
              </a:rPr>
              <a:t>Частичная компенсация произведённых затрат на создание / развитие / модернизацию производства</a:t>
            </a:r>
            <a:endParaRPr lang="ru-RU" sz="2000" b="1" kern="0" dirty="0">
              <a:solidFill>
                <a:srgbClr val="015289"/>
              </a:solidFill>
              <a:cs typeface="Arial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918855" y="3337531"/>
            <a:ext cx="5040000" cy="2444620"/>
          </a:xfrm>
          <a:prstGeom prst="roundRect">
            <a:avLst/>
          </a:prstGeom>
          <a:gradFill rotWithShape="1">
            <a:gsLst>
              <a:gs pos="0">
                <a:srgbClr val="D5EAFF"/>
              </a:gs>
              <a:gs pos="50000">
                <a:srgbClr val="F3F4F4"/>
              </a:gs>
              <a:gs pos="100000">
                <a:srgbClr val="D5EAFF"/>
              </a:gs>
            </a:gsLst>
            <a:lin ang="0" scaled="1"/>
          </a:gradFill>
          <a:ln w="12700">
            <a:solidFill>
              <a:srgbClr val="004E8E"/>
            </a:solidFill>
            <a:round/>
            <a:headEnd/>
            <a:tailEnd/>
          </a:ln>
          <a:effectLst>
            <a:outerShdw blurRad="63500" dist="38099" dir="2700000" algn="ctr" rotWithShape="0">
              <a:srgbClr val="004E8E">
                <a:alpha val="74997"/>
              </a:srgbClr>
            </a:outerShdw>
          </a:effectLst>
        </p:spPr>
        <p:txBody>
          <a:bodyPr lIns="33223" tIns="33185" rIns="33223" bIns="33185" anchor="ctr" anchorCtr="0"/>
          <a:lstStyle/>
          <a:p>
            <a:pPr algn="ctr" defTabSz="912813">
              <a:spcAft>
                <a:spcPts val="60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b="1" kern="0" dirty="0">
                <a:solidFill>
                  <a:srgbClr val="015289"/>
                </a:solidFill>
                <a:cs typeface="Arial"/>
              </a:rPr>
              <a:t>Поддержка </a:t>
            </a:r>
            <a:r>
              <a:rPr lang="ru-RU" b="1" kern="0" dirty="0" smtClean="0">
                <a:solidFill>
                  <a:srgbClr val="015289"/>
                </a:solidFill>
                <a:cs typeface="Arial"/>
              </a:rPr>
              <a:t>МСП, </a:t>
            </a:r>
            <a:r>
              <a:rPr lang="ru-RU" b="1" kern="0" dirty="0">
                <a:solidFill>
                  <a:srgbClr val="015289"/>
                </a:solidFill>
                <a:cs typeface="Arial"/>
              </a:rPr>
              <a:t>осуществляющим предоставление услуг (производство товаров): социальное обслуживание </a:t>
            </a:r>
            <a:r>
              <a:rPr lang="ru-RU" b="1" kern="0" dirty="0" smtClean="0">
                <a:solidFill>
                  <a:srgbClr val="015289"/>
                </a:solidFill>
                <a:cs typeface="Arial"/>
              </a:rPr>
              <a:t>граждан / </a:t>
            </a:r>
            <a:r>
              <a:rPr lang="ru-RU" b="1" kern="0" dirty="0">
                <a:solidFill>
                  <a:srgbClr val="015289"/>
                </a:solidFill>
                <a:cs typeface="Arial"/>
              </a:rPr>
              <a:t>услуги </a:t>
            </a:r>
            <a:r>
              <a:rPr lang="ru-RU" b="1" kern="0" dirty="0" smtClean="0">
                <a:solidFill>
                  <a:srgbClr val="015289"/>
                </a:solidFill>
                <a:cs typeface="Arial"/>
              </a:rPr>
              <a:t>здравоохранения / детские </a:t>
            </a:r>
            <a:r>
              <a:rPr lang="ru-RU" b="1" kern="0" dirty="0">
                <a:solidFill>
                  <a:srgbClr val="015289"/>
                </a:solidFill>
                <a:cs typeface="Arial"/>
              </a:rPr>
              <a:t>и молодежные </a:t>
            </a:r>
            <a:r>
              <a:rPr lang="ru-RU" b="1" kern="0" dirty="0" smtClean="0">
                <a:solidFill>
                  <a:srgbClr val="015289"/>
                </a:solidFill>
                <a:cs typeface="Arial"/>
              </a:rPr>
              <a:t>кружки / </a:t>
            </a:r>
            <a:r>
              <a:rPr lang="ru-RU" b="1" kern="0" dirty="0">
                <a:solidFill>
                  <a:srgbClr val="015289"/>
                </a:solidFill>
                <a:cs typeface="Arial"/>
              </a:rPr>
              <a:t>детские </a:t>
            </a:r>
            <a:r>
              <a:rPr lang="ru-RU" b="1" kern="0" dirty="0" smtClean="0">
                <a:solidFill>
                  <a:srgbClr val="015289"/>
                </a:solidFill>
                <a:cs typeface="Arial"/>
              </a:rPr>
              <a:t>центры / </a:t>
            </a:r>
            <a:r>
              <a:rPr lang="ru-RU" b="1" kern="0" dirty="0">
                <a:solidFill>
                  <a:srgbClr val="015289"/>
                </a:solidFill>
                <a:cs typeface="Arial"/>
              </a:rPr>
              <a:t>производство и (или) реализация медицинской </a:t>
            </a:r>
            <a:r>
              <a:rPr lang="ru-RU" b="1" kern="0" dirty="0" smtClean="0">
                <a:solidFill>
                  <a:srgbClr val="015289"/>
                </a:solidFill>
                <a:cs typeface="Arial"/>
              </a:rPr>
              <a:t>техники / обеспечение </a:t>
            </a:r>
            <a:r>
              <a:rPr lang="ru-RU" b="1" kern="0" dirty="0">
                <a:solidFill>
                  <a:srgbClr val="015289"/>
                </a:solidFill>
                <a:cs typeface="Arial"/>
              </a:rPr>
              <a:t>культурно-просветительской </a:t>
            </a:r>
            <a:r>
              <a:rPr lang="ru-RU" b="1" kern="0" dirty="0" smtClean="0">
                <a:solidFill>
                  <a:srgbClr val="015289"/>
                </a:solidFill>
                <a:cs typeface="Arial"/>
              </a:rPr>
              <a:t>деятельности / ремесленничество</a:t>
            </a:r>
            <a:endParaRPr lang="ru-RU" b="1" kern="0" dirty="0">
              <a:solidFill>
                <a:srgbClr val="015289"/>
              </a:solidFill>
              <a:cs typeface="Arial"/>
            </a:endParaRPr>
          </a:p>
        </p:txBody>
      </p:sp>
      <p:sp>
        <p:nvSpPr>
          <p:cNvPr id="8" name="Стрелка вправо 7"/>
          <p:cNvSpPr/>
          <p:nvPr/>
        </p:nvSpPr>
        <p:spPr>
          <a:xfrm>
            <a:off x="234132" y="1903489"/>
            <a:ext cx="3420000" cy="900000"/>
          </a:xfrm>
          <a:prstGeom prst="rightArrow">
            <a:avLst>
              <a:gd name="adj1" fmla="val 69183"/>
              <a:gd name="adj2" fmla="val 50000"/>
            </a:avLst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prstClr val="white"/>
                </a:solidFill>
              </a:rPr>
              <a:t>МОДЕРНИЗАЦИЯ</a:t>
            </a:r>
            <a:endParaRPr lang="ru-RU" b="1" dirty="0">
              <a:solidFill>
                <a:prstClr val="white"/>
              </a:solidFill>
            </a:endParaRPr>
          </a:p>
        </p:txBody>
      </p:sp>
      <p:sp>
        <p:nvSpPr>
          <p:cNvPr id="9" name="Стрелка вправо 8"/>
          <p:cNvSpPr/>
          <p:nvPr/>
        </p:nvSpPr>
        <p:spPr>
          <a:xfrm>
            <a:off x="234132" y="4019841"/>
            <a:ext cx="3420000" cy="1080000"/>
          </a:xfrm>
          <a:prstGeom prst="rightArrow">
            <a:avLst>
              <a:gd name="adj1" fmla="val 67572"/>
              <a:gd name="adj2" fmla="val 50000"/>
            </a:avLst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prstClr val="white"/>
                </a:solidFill>
              </a:rPr>
              <a:t>СОЦИАЛЬНОЕ ПРЕДПРИНИМАТЕЛЬСТВО</a:t>
            </a:r>
            <a:endParaRPr lang="ru-RU" b="1" dirty="0">
              <a:solidFill>
                <a:prstClr val="white"/>
              </a:solidFill>
            </a:endParaRPr>
          </a:p>
        </p:txBody>
      </p:sp>
      <p:sp>
        <p:nvSpPr>
          <p:cNvPr id="10" name="AutoShape 73"/>
          <p:cNvSpPr>
            <a:spLocks noChangeArrowheads="1"/>
          </p:cNvSpPr>
          <p:nvPr/>
        </p:nvSpPr>
        <p:spPr bwMode="auto">
          <a:xfrm>
            <a:off x="1150032" y="820346"/>
            <a:ext cx="6874292" cy="597902"/>
          </a:xfrm>
          <a:prstGeom prst="roundRect">
            <a:avLst>
              <a:gd name="adj" fmla="val 32051"/>
            </a:avLst>
          </a:prstGeom>
          <a:gradFill flip="none" rotWithShape="1">
            <a:gsLst>
              <a:gs pos="0">
                <a:srgbClr val="43ACD1">
                  <a:shade val="30000"/>
                  <a:satMod val="115000"/>
                </a:srgbClr>
              </a:gs>
              <a:gs pos="50000">
                <a:srgbClr val="43ACD1">
                  <a:shade val="67500"/>
                  <a:satMod val="115000"/>
                </a:srgbClr>
              </a:gs>
              <a:gs pos="100000">
                <a:srgbClr val="43ACD1">
                  <a:shade val="100000"/>
                  <a:satMod val="115000"/>
                </a:srgbClr>
              </a:gs>
            </a:gsLst>
            <a:lin ang="16200000" scaled="1"/>
            <a:tileRect/>
          </a:gradFill>
          <a:ln w="19050">
            <a:solidFill>
              <a:schemeClr val="accent5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600" b="1" dirty="0">
                <a:solidFill>
                  <a:srgbClr val="FFFFFF"/>
                </a:solidFill>
                <a:cs typeface="Arial" panose="020B0604020202020204" pitchFamily="34" charset="0"/>
              </a:rPr>
              <a:t>Мероприятия Подпрограммы </a:t>
            </a:r>
            <a:r>
              <a:rPr lang="en-US" sz="1600" b="1" dirty="0">
                <a:solidFill>
                  <a:srgbClr val="FFFFFF"/>
                </a:solidFill>
                <a:cs typeface="Arial" panose="020B0604020202020204" pitchFamily="34" charset="0"/>
              </a:rPr>
              <a:t>III</a:t>
            </a:r>
            <a:r>
              <a:rPr lang="ru-RU" sz="1600" b="1" dirty="0">
                <a:solidFill>
                  <a:srgbClr val="FFFFFF"/>
                </a:solidFill>
                <a:cs typeface="Arial" panose="020B0604020202020204" pitchFamily="34" charset="0"/>
              </a:rPr>
              <a:t> Государственной программы </a:t>
            </a:r>
            <a:br>
              <a:rPr lang="ru-RU" sz="1600" b="1" dirty="0">
                <a:solidFill>
                  <a:srgbClr val="FFFFFF"/>
                </a:solidFill>
                <a:cs typeface="Arial" panose="020B0604020202020204" pitchFamily="34" charset="0"/>
              </a:rPr>
            </a:br>
            <a:r>
              <a:rPr lang="ru-RU" sz="1600" b="1" dirty="0">
                <a:solidFill>
                  <a:srgbClr val="FFFFFF"/>
                </a:solidFill>
                <a:cs typeface="Arial" panose="020B0604020202020204" pitchFamily="34" charset="0"/>
              </a:rPr>
              <a:t>«Предпринимательство Подмосковья» в 2017 году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75866" y="5920517"/>
            <a:ext cx="8272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kern="0" dirty="0">
                <a:solidFill>
                  <a:srgbClr val="002060"/>
                </a:solidFill>
                <a:cs typeface="Arial"/>
              </a:rPr>
              <a:t>Получатели </a:t>
            </a:r>
            <a:r>
              <a:rPr lang="ru-RU" b="1" kern="0" dirty="0" smtClean="0">
                <a:solidFill>
                  <a:srgbClr val="002060"/>
                </a:solidFill>
                <a:cs typeface="Arial"/>
              </a:rPr>
              <a:t>субсидий – субъекты </a:t>
            </a:r>
            <a:r>
              <a:rPr lang="ru-RU" b="1" kern="0" dirty="0">
                <a:solidFill>
                  <a:srgbClr val="002060"/>
                </a:solidFill>
                <a:cs typeface="Arial"/>
              </a:rPr>
              <a:t>МСП, зарегистрированные и осуществляющие деятельность на территории Московской области</a:t>
            </a:r>
          </a:p>
        </p:txBody>
      </p:sp>
    </p:spTree>
    <p:extLst>
      <p:ext uri="{BB962C8B-B14F-4D97-AF65-F5344CB8AC3E}">
        <p14:creationId xmlns:p14="http://schemas.microsoft.com/office/powerpoint/2010/main" xmlns="" val="1663745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9" name="Picture 9" descr="Похожее изображени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70344" y="2627234"/>
            <a:ext cx="719999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490" y="264067"/>
            <a:ext cx="8455632" cy="307777"/>
          </a:xfrm>
        </p:spPr>
        <p:txBody>
          <a:bodyPr/>
          <a:lstStyle/>
          <a:p>
            <a:r>
              <a:rPr lang="ru-RU" sz="2000" cap="all" dirty="0" smtClean="0"/>
              <a:t>МЕРЫ ФИНАНСОВОЙ ПОДДЕРЖКИ – СУБСИДИИ</a:t>
            </a:r>
            <a:endParaRPr lang="en-US" sz="2000" cap="all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B9778-5C0F-8E40-95AF-0B87A891061A}" type="slidenum">
              <a:rPr lang="ru-RU" b="1" smtClean="0"/>
              <a:pPr/>
              <a:t>3</a:t>
            </a:fld>
            <a:endParaRPr lang="ru-RU" b="1" dirty="0"/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982845685"/>
              </p:ext>
            </p:extLst>
          </p:nvPr>
        </p:nvGraphicFramePr>
        <p:xfrm>
          <a:off x="8577122" y="151425"/>
          <a:ext cx="500754" cy="584328"/>
        </p:xfrm>
        <a:graphic>
          <a:graphicData uri="http://schemas.openxmlformats.org/presentationml/2006/ole">
            <p:oleObj spid="_x0000_s35876" r:id="rId5" imgW="2921000" imgH="3640667" progId="">
              <p:embed/>
            </p:oleObj>
          </a:graphicData>
        </a:graphic>
      </p:graphicFrame>
      <p:sp>
        <p:nvSpPr>
          <p:cNvPr id="108" name="AutoShape 73"/>
          <p:cNvSpPr>
            <a:spLocks noChangeArrowheads="1"/>
          </p:cNvSpPr>
          <p:nvPr/>
        </p:nvSpPr>
        <p:spPr bwMode="auto">
          <a:xfrm>
            <a:off x="1513944" y="867001"/>
            <a:ext cx="6127846" cy="360000"/>
          </a:xfrm>
          <a:prstGeom prst="roundRect">
            <a:avLst>
              <a:gd name="adj" fmla="val 32051"/>
            </a:avLst>
          </a:prstGeom>
          <a:gradFill flip="none" rotWithShape="1">
            <a:gsLst>
              <a:gs pos="0">
                <a:srgbClr val="43ACD1">
                  <a:shade val="30000"/>
                  <a:satMod val="115000"/>
                </a:srgbClr>
              </a:gs>
              <a:gs pos="50000">
                <a:srgbClr val="43ACD1">
                  <a:shade val="67500"/>
                  <a:satMod val="115000"/>
                </a:srgbClr>
              </a:gs>
              <a:gs pos="100000">
                <a:srgbClr val="43ACD1">
                  <a:shade val="100000"/>
                  <a:satMod val="115000"/>
                </a:srgbClr>
              </a:gs>
            </a:gsLst>
            <a:lin ang="16200000" scaled="1"/>
            <a:tileRect/>
          </a:gradFill>
          <a:ln w="19050">
            <a:solidFill>
              <a:schemeClr val="accent5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 dirty="0" smtClean="0">
                <a:solidFill>
                  <a:srgbClr val="FFFFFF"/>
                </a:solidFill>
                <a:cs typeface="Arial" panose="020B0604020202020204" pitchFamily="34" charset="0"/>
              </a:rPr>
              <a:t>«Модернизация»</a:t>
            </a:r>
            <a:endParaRPr lang="ru-RU" b="1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13" name="Заголовок 2"/>
          <p:cNvSpPr txBox="1">
            <a:spLocks/>
          </p:cNvSpPr>
          <p:nvPr/>
        </p:nvSpPr>
        <p:spPr bwMode="auto">
          <a:xfrm>
            <a:off x="90261" y="3417203"/>
            <a:ext cx="4637771" cy="2330512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lIns="0" rIns="0"/>
          <a:lstStyle/>
          <a:p>
            <a:pPr>
              <a:spcAft>
                <a:spcPts val="600"/>
              </a:spcAft>
            </a:pPr>
            <a:r>
              <a:rPr lang="ru-RU" b="1" kern="0" dirty="0">
                <a:solidFill>
                  <a:srgbClr val="015289"/>
                </a:solidFill>
                <a:cs typeface="Arial"/>
              </a:rPr>
              <a:t>Субсидируются затраты субъектов МСП, связанные с приобретением оборудования, устройств, механизмов, станков, приборов, аппаратов, агрегатов, установок, машин, спецтехники </a:t>
            </a:r>
          </a:p>
          <a:p>
            <a:pPr marL="252000" indent="-252000" defTabSz="912813">
              <a:spcAft>
                <a:spcPts val="600"/>
              </a:spcAft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ru-RU" b="1" kern="0" dirty="0">
                <a:solidFill>
                  <a:srgbClr val="015289"/>
                </a:solidFill>
                <a:cs typeface="Arial"/>
              </a:rPr>
              <a:t>Не более 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50 %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ru-RU" b="1" kern="0" dirty="0">
                <a:solidFill>
                  <a:srgbClr val="015289"/>
                </a:solidFill>
                <a:cs typeface="Arial"/>
              </a:rPr>
              <a:t>стоимости оборудования</a:t>
            </a:r>
          </a:p>
          <a:p>
            <a:pPr marL="252000" indent="-252000" defTabSz="912813">
              <a:spcAft>
                <a:spcPts val="600"/>
              </a:spcAft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ru-RU" b="1" kern="0" dirty="0">
                <a:solidFill>
                  <a:srgbClr val="015289"/>
                </a:solidFill>
                <a:cs typeface="Arial"/>
              </a:rPr>
              <a:t>Не более 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10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 млн </a:t>
            </a:r>
            <a:r>
              <a:rPr lang="ru-RU" b="1" kern="0" dirty="0">
                <a:solidFill>
                  <a:srgbClr val="015289"/>
                </a:solidFill>
                <a:cs typeface="Arial"/>
              </a:rPr>
              <a:t>рублей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956965" y="3417203"/>
            <a:ext cx="4176897" cy="2092881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marL="252000" indent="-252000">
              <a:spcAft>
                <a:spcPts val="600"/>
              </a:spcAft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2000" b="1" kern="0" dirty="0">
                <a:solidFill>
                  <a:srgbClr val="015289"/>
                </a:solidFill>
                <a:cs typeface="Arial"/>
              </a:rPr>
              <a:t>Оборудование, предназначенное для осуществления оптовой и розничной торговой </a:t>
            </a:r>
            <a:r>
              <a:rPr lang="ru-RU" sz="2000" b="1" kern="0" dirty="0" smtClean="0">
                <a:solidFill>
                  <a:srgbClr val="015289"/>
                </a:solidFill>
                <a:cs typeface="Arial"/>
              </a:rPr>
              <a:t>деятельности</a:t>
            </a:r>
          </a:p>
          <a:p>
            <a:pPr marL="252000" indent="-252000">
              <a:spcAft>
                <a:spcPts val="600"/>
              </a:spcAft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2000" b="1" kern="0" dirty="0" smtClean="0">
                <a:solidFill>
                  <a:srgbClr val="015289"/>
                </a:solidFill>
                <a:cs typeface="Arial"/>
              </a:rPr>
              <a:t>Транспортные </a:t>
            </a:r>
            <a:r>
              <a:rPr lang="ru-RU" sz="2000" b="1" kern="0" dirty="0">
                <a:solidFill>
                  <a:srgbClr val="015289"/>
                </a:solidFill>
                <a:cs typeface="Arial"/>
              </a:rPr>
              <a:t>средства</a:t>
            </a:r>
          </a:p>
          <a:p>
            <a:pPr marL="252000" indent="-252000">
              <a:spcAft>
                <a:spcPts val="600"/>
              </a:spcAft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2000" b="1" kern="0" dirty="0">
                <a:solidFill>
                  <a:srgbClr val="015289"/>
                </a:solidFill>
                <a:cs typeface="Arial"/>
              </a:rPr>
              <a:t>Дата изготовления оборудования более 5 лет на дату подачи Заявки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31805" y="2787179"/>
            <a:ext cx="12486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УСЛОВИЯ</a:t>
            </a:r>
            <a:endParaRPr lang="ru-RU" b="1" dirty="0">
              <a:solidFill>
                <a:schemeClr val="accent1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381875" y="2787179"/>
            <a:ext cx="18214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2000" b="1" kern="0">
                <a:solidFill>
                  <a:srgbClr val="015289"/>
                </a:solidFill>
                <a:cs typeface="Arial"/>
              </a:defRPr>
            </a:lvl1pPr>
          </a:lstStyle>
          <a:p>
            <a:r>
              <a:rPr lang="ru-RU" kern="1200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ОГРАНИЧЕНИЯ</a:t>
            </a:r>
          </a:p>
        </p:txBody>
      </p:sp>
      <p:sp>
        <p:nvSpPr>
          <p:cNvPr id="7" name="AutoShape 13" descr="Картинки по запросу картинки для презентаций стоп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15" descr="Картинки по запросу картинки для презентаций стоп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18" descr="Картинки по запросу картинки для презентаций стоп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20" descr="Картинки по запросу картинки для презентаций стоп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5861" name="Picture 21" descr="C:\Users\ChernovSV\Desktop\Без названия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83826" y="2681234"/>
            <a:ext cx="612000" cy="6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485137" y="1383839"/>
            <a:ext cx="804221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3077" indent="-285750" defTabSz="617229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2000" b="1" kern="0" dirty="0">
                <a:solidFill>
                  <a:srgbClr val="015289"/>
                </a:solidFill>
                <a:cs typeface="Arial"/>
              </a:rPr>
              <a:t>Сумма средств из бюджета Московской области </a:t>
            </a:r>
            <a:r>
              <a:rPr lang="ru-RU" sz="2400" b="1" kern="0" dirty="0">
                <a:solidFill>
                  <a:srgbClr val="F68426"/>
                </a:solidFill>
                <a:cs typeface="Arial"/>
              </a:rPr>
              <a:t>300,0</a:t>
            </a:r>
            <a:r>
              <a:rPr lang="ru-RU" sz="2000" b="1" kern="0" dirty="0">
                <a:solidFill>
                  <a:srgbClr val="F68426"/>
                </a:solidFill>
                <a:cs typeface="Arial"/>
              </a:rPr>
              <a:t> млн </a:t>
            </a:r>
            <a:r>
              <a:rPr lang="ru-RU" sz="2000" b="1" kern="0" dirty="0">
                <a:solidFill>
                  <a:srgbClr val="015289"/>
                </a:solidFill>
                <a:cs typeface="Arial"/>
              </a:rPr>
              <a:t>рублей</a:t>
            </a:r>
          </a:p>
          <a:p>
            <a:pPr marL="343077" indent="-285750" defTabSz="617229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2000" b="1" kern="0" dirty="0">
                <a:solidFill>
                  <a:srgbClr val="015289"/>
                </a:solidFill>
                <a:cs typeface="Arial"/>
              </a:rPr>
              <a:t>Предполагается субсидировать не менее </a:t>
            </a:r>
            <a:r>
              <a:rPr lang="ru-RU" sz="2400" b="1" kern="0" dirty="0" smtClean="0">
                <a:solidFill>
                  <a:srgbClr val="F68426"/>
                </a:solidFill>
                <a:cs typeface="Arial"/>
              </a:rPr>
              <a:t>80</a:t>
            </a:r>
            <a:r>
              <a:rPr lang="ru-RU" sz="2000" b="1" kern="0" dirty="0" smtClean="0">
                <a:solidFill>
                  <a:srgbClr val="015289"/>
                </a:solidFill>
                <a:cs typeface="Arial"/>
              </a:rPr>
              <a:t> </a:t>
            </a:r>
            <a:r>
              <a:rPr lang="ru-RU" sz="2000" b="1" kern="0" dirty="0">
                <a:solidFill>
                  <a:srgbClr val="015289"/>
                </a:solidFill>
                <a:cs typeface="Arial"/>
              </a:rPr>
              <a:t>субъектов МСП</a:t>
            </a:r>
          </a:p>
        </p:txBody>
      </p:sp>
    </p:spTree>
    <p:extLst>
      <p:ext uri="{BB962C8B-B14F-4D97-AF65-F5344CB8AC3E}">
        <p14:creationId xmlns:p14="http://schemas.microsoft.com/office/powerpoint/2010/main" xmlns="" val="490286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490" y="264067"/>
            <a:ext cx="8455632" cy="307777"/>
          </a:xfrm>
        </p:spPr>
        <p:txBody>
          <a:bodyPr/>
          <a:lstStyle/>
          <a:p>
            <a:r>
              <a:rPr lang="ru-RU" sz="2000" cap="all" dirty="0" smtClean="0"/>
              <a:t>МЕРЫ ФИНАНСОВОЙ ПОДДЕРЖКИ – СУБСИДИИ</a:t>
            </a:r>
            <a:endParaRPr lang="en-US" sz="2000" cap="all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B9778-5C0F-8E40-95AF-0B87A891061A}" type="slidenum">
              <a:rPr lang="ru-RU" b="1" smtClean="0"/>
              <a:pPr/>
              <a:t>4</a:t>
            </a:fld>
            <a:endParaRPr lang="ru-RU" b="1" dirty="0"/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05437449"/>
              </p:ext>
            </p:extLst>
          </p:nvPr>
        </p:nvGraphicFramePr>
        <p:xfrm>
          <a:off x="8577122" y="151425"/>
          <a:ext cx="500754" cy="584328"/>
        </p:xfrm>
        <a:graphic>
          <a:graphicData uri="http://schemas.openxmlformats.org/presentationml/2006/ole">
            <p:oleObj spid="_x0000_s44048" r:id="rId5" imgW="2921000" imgH="3640667" progId="">
              <p:embed/>
            </p:oleObj>
          </a:graphicData>
        </a:graphic>
      </p:graphicFrame>
      <p:sp>
        <p:nvSpPr>
          <p:cNvPr id="119" name="Заголовок 2"/>
          <p:cNvSpPr txBox="1">
            <a:spLocks/>
          </p:cNvSpPr>
          <p:nvPr/>
        </p:nvSpPr>
        <p:spPr bwMode="auto">
          <a:xfrm>
            <a:off x="314193" y="2405093"/>
            <a:ext cx="8527348" cy="394712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/>
          <a:p>
            <a:pPr defTabSz="912813">
              <a:spcAft>
                <a:spcPts val="60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УСЛОВИЯ</a:t>
            </a:r>
          </a:p>
          <a:p>
            <a:pPr defTabSz="912813">
              <a:spcAft>
                <a:spcPts val="60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b="1" kern="0" dirty="0">
                <a:solidFill>
                  <a:srgbClr val="015289"/>
                </a:solidFill>
                <a:cs typeface="Arial"/>
              </a:rPr>
              <a:t>Субсидируются затраты субъектов МСП:</a:t>
            </a:r>
          </a:p>
          <a:p>
            <a:pPr marL="504000" indent="-252000"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ru-RU" b="1" kern="0" dirty="0">
                <a:solidFill>
                  <a:srgbClr val="015289"/>
                </a:solidFill>
                <a:cs typeface="Arial"/>
              </a:rPr>
              <a:t>арендные платежи</a:t>
            </a:r>
          </a:p>
          <a:p>
            <a:pPr marL="504000" indent="-252000"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ru-RU" b="1" kern="0" dirty="0">
                <a:solidFill>
                  <a:srgbClr val="015289"/>
                </a:solidFill>
                <a:cs typeface="Arial"/>
              </a:rPr>
              <a:t>выкуп помещения</a:t>
            </a:r>
          </a:p>
          <a:p>
            <a:pPr marL="504000" indent="-252000"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ru-RU" b="1" kern="0" dirty="0">
                <a:solidFill>
                  <a:srgbClr val="015289"/>
                </a:solidFill>
                <a:cs typeface="Arial"/>
              </a:rPr>
              <a:t>ремонт и реконструкция помещения </a:t>
            </a:r>
          </a:p>
          <a:p>
            <a:pPr marL="504000" indent="-252000"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ru-RU" b="1" kern="0" dirty="0">
                <a:solidFill>
                  <a:srgbClr val="015289"/>
                </a:solidFill>
                <a:cs typeface="Arial"/>
              </a:rPr>
              <a:t>приобретение основных средств (за исключением легковых автомобилей)</a:t>
            </a:r>
          </a:p>
          <a:p>
            <a:pPr marL="504000" indent="-252000"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ru-RU" b="1" kern="0" dirty="0">
                <a:solidFill>
                  <a:srgbClr val="015289"/>
                </a:solidFill>
                <a:cs typeface="Arial"/>
              </a:rPr>
              <a:t>оплата коммунальных услуг</a:t>
            </a:r>
          </a:p>
          <a:p>
            <a:pPr marL="504000" indent="-252000"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ru-RU" b="1" kern="0" dirty="0">
                <a:solidFill>
                  <a:srgbClr val="015289"/>
                </a:solidFill>
                <a:cs typeface="Arial"/>
              </a:rPr>
              <a:t>приобретение сырья, расходных материалов и инструментов</a:t>
            </a:r>
          </a:p>
          <a:p>
            <a:pPr marL="504000" indent="-252000"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ru-RU" b="1" kern="0" dirty="0">
                <a:solidFill>
                  <a:srgbClr val="015289"/>
                </a:solidFill>
                <a:cs typeface="Arial"/>
              </a:rPr>
              <a:t>участие в выставочных и </a:t>
            </a:r>
            <a:r>
              <a:rPr lang="ru-RU" b="1" kern="0" dirty="0" err="1">
                <a:solidFill>
                  <a:srgbClr val="015289"/>
                </a:solidFill>
                <a:cs typeface="Arial"/>
              </a:rPr>
              <a:t>выставочно</a:t>
            </a:r>
            <a:r>
              <a:rPr lang="ru-RU" b="1" kern="0" dirty="0">
                <a:solidFill>
                  <a:srgbClr val="015289"/>
                </a:solidFill>
                <a:cs typeface="Arial"/>
              </a:rPr>
              <a:t>-ярмарочных мероприятиях </a:t>
            </a:r>
          </a:p>
          <a:p>
            <a:pPr marL="504000" indent="-252000">
              <a:spcAft>
                <a:spcPts val="600"/>
              </a:spcAft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ru-RU" b="1" kern="0" dirty="0">
                <a:solidFill>
                  <a:srgbClr val="015289"/>
                </a:solidFill>
                <a:cs typeface="Arial"/>
              </a:rPr>
              <a:t>повышение квалификации работников </a:t>
            </a:r>
          </a:p>
          <a:p>
            <a:pPr marL="252000" indent="-25200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ru-RU" b="1" kern="0" dirty="0">
                <a:solidFill>
                  <a:srgbClr val="015289"/>
                </a:solidFill>
                <a:cs typeface="Arial"/>
              </a:rPr>
              <a:t>Не более </a:t>
            </a:r>
            <a:r>
              <a:rPr lang="ru-RU" sz="2200" b="1" dirty="0" smtClean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85 %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ru-RU" b="1" kern="0" dirty="0">
                <a:solidFill>
                  <a:srgbClr val="015289"/>
                </a:solidFill>
                <a:cs typeface="Arial"/>
              </a:rPr>
              <a:t>целевых затрат</a:t>
            </a:r>
          </a:p>
          <a:p>
            <a:pPr marL="252000" indent="-252000" defTabSz="912813" fontAlgn="auto">
              <a:spcBef>
                <a:spcPts val="0"/>
              </a:spcBef>
              <a:spcAft>
                <a:spcPts val="600"/>
              </a:spcAft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ru-RU" b="1" kern="0" dirty="0">
                <a:solidFill>
                  <a:srgbClr val="015289"/>
                </a:solidFill>
                <a:cs typeface="Arial"/>
              </a:rPr>
              <a:t>Не более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ru-RU" sz="2200" b="1" dirty="0" smtClean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1,5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 млн </a:t>
            </a:r>
            <a:r>
              <a:rPr lang="ru-RU" b="1" kern="0" dirty="0">
                <a:solidFill>
                  <a:srgbClr val="015289"/>
                </a:solidFill>
                <a:cs typeface="Arial"/>
              </a:rPr>
              <a:t>рублей</a:t>
            </a:r>
          </a:p>
        </p:txBody>
      </p:sp>
      <p:sp>
        <p:nvSpPr>
          <p:cNvPr id="13" name="AutoShape 73"/>
          <p:cNvSpPr>
            <a:spLocks noChangeArrowheads="1"/>
          </p:cNvSpPr>
          <p:nvPr/>
        </p:nvSpPr>
        <p:spPr bwMode="auto">
          <a:xfrm>
            <a:off x="1513944" y="867001"/>
            <a:ext cx="6127846" cy="360000"/>
          </a:xfrm>
          <a:prstGeom prst="roundRect">
            <a:avLst>
              <a:gd name="adj" fmla="val 32051"/>
            </a:avLst>
          </a:prstGeom>
          <a:gradFill flip="none" rotWithShape="1">
            <a:gsLst>
              <a:gs pos="0">
                <a:srgbClr val="43ACD1">
                  <a:shade val="30000"/>
                  <a:satMod val="115000"/>
                </a:srgbClr>
              </a:gs>
              <a:gs pos="50000">
                <a:srgbClr val="43ACD1">
                  <a:shade val="67500"/>
                  <a:satMod val="115000"/>
                </a:srgbClr>
              </a:gs>
              <a:gs pos="100000">
                <a:srgbClr val="43ACD1">
                  <a:shade val="100000"/>
                  <a:satMod val="115000"/>
                </a:srgbClr>
              </a:gs>
            </a:gsLst>
            <a:lin ang="16200000" scaled="1"/>
            <a:tileRect/>
          </a:gradFill>
          <a:ln w="19050">
            <a:solidFill>
              <a:schemeClr val="accent5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 dirty="0" smtClean="0">
                <a:solidFill>
                  <a:srgbClr val="FFFFFF"/>
                </a:solidFill>
                <a:cs typeface="Arial" panose="020B0604020202020204" pitchFamily="34" charset="0"/>
              </a:rPr>
              <a:t>«Социальное предпринимательство»</a:t>
            </a:r>
            <a:endParaRPr lang="ru-RU" b="1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85137" y="1383839"/>
            <a:ext cx="804221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3077" indent="-285750" defTabSz="617229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2000" b="1" kern="0" dirty="0">
                <a:solidFill>
                  <a:srgbClr val="015289"/>
                </a:solidFill>
                <a:cs typeface="Arial"/>
              </a:rPr>
              <a:t>Сумма средств из бюджета Московской области </a:t>
            </a:r>
            <a:r>
              <a:rPr lang="ru-RU" sz="2400" b="1" kern="0" dirty="0" smtClean="0">
                <a:solidFill>
                  <a:srgbClr val="F68426"/>
                </a:solidFill>
                <a:cs typeface="Arial"/>
              </a:rPr>
              <a:t>60,0</a:t>
            </a:r>
            <a:r>
              <a:rPr lang="ru-RU" sz="2000" b="1" kern="0" dirty="0" smtClean="0">
                <a:solidFill>
                  <a:srgbClr val="F68426"/>
                </a:solidFill>
                <a:cs typeface="Arial"/>
              </a:rPr>
              <a:t> </a:t>
            </a:r>
            <a:r>
              <a:rPr lang="ru-RU" sz="2000" b="1" kern="0" dirty="0">
                <a:solidFill>
                  <a:srgbClr val="F68426"/>
                </a:solidFill>
                <a:cs typeface="Arial"/>
              </a:rPr>
              <a:t>млн </a:t>
            </a:r>
            <a:r>
              <a:rPr lang="ru-RU" sz="2000" b="1" kern="0" dirty="0">
                <a:solidFill>
                  <a:srgbClr val="015289"/>
                </a:solidFill>
                <a:cs typeface="Arial"/>
              </a:rPr>
              <a:t>рублей</a:t>
            </a:r>
          </a:p>
          <a:p>
            <a:pPr marL="343077" indent="-285750" defTabSz="617229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2000" b="1" kern="0" dirty="0">
                <a:solidFill>
                  <a:srgbClr val="015289"/>
                </a:solidFill>
                <a:cs typeface="Arial"/>
              </a:rPr>
              <a:t>Предполагается субсидировать не менее </a:t>
            </a:r>
            <a:r>
              <a:rPr lang="ru-RU" sz="2400" b="1" kern="0" dirty="0" smtClean="0">
                <a:solidFill>
                  <a:srgbClr val="F68426"/>
                </a:solidFill>
                <a:cs typeface="Arial"/>
              </a:rPr>
              <a:t>50</a:t>
            </a:r>
            <a:r>
              <a:rPr lang="ru-RU" sz="2000" b="1" kern="0" dirty="0" smtClean="0">
                <a:solidFill>
                  <a:srgbClr val="015289"/>
                </a:solidFill>
                <a:cs typeface="Arial"/>
              </a:rPr>
              <a:t> </a:t>
            </a:r>
            <a:r>
              <a:rPr lang="ru-RU" sz="2000" b="1" kern="0" dirty="0">
                <a:solidFill>
                  <a:srgbClr val="015289"/>
                </a:solidFill>
                <a:cs typeface="Arial"/>
              </a:rPr>
              <a:t>субъектов МСП</a:t>
            </a:r>
          </a:p>
        </p:txBody>
      </p:sp>
    </p:spTree>
    <p:extLst>
      <p:ext uri="{BB962C8B-B14F-4D97-AF65-F5344CB8AC3E}">
        <p14:creationId xmlns:p14="http://schemas.microsoft.com/office/powerpoint/2010/main" xmlns="" val="175955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490" y="264073"/>
            <a:ext cx="8455632" cy="307777"/>
          </a:xfrm>
        </p:spPr>
        <p:txBody>
          <a:bodyPr/>
          <a:lstStyle/>
          <a:p>
            <a:r>
              <a:rPr lang="ru-RU" dirty="0" smtClean="0"/>
              <a:t>ПРИЁМ ЗАЯВОК НА ПРЕДОСТАВЛЕНИЕ СУБСИДИЙ ЧЕРЕЗ МФЦ</a:t>
            </a:r>
            <a:endParaRPr lang="en-US" sz="2000" dirty="0"/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558298773"/>
              </p:ext>
            </p:extLst>
          </p:nvPr>
        </p:nvGraphicFramePr>
        <p:xfrm>
          <a:off x="8577122" y="151425"/>
          <a:ext cx="500754" cy="584328"/>
        </p:xfrm>
        <a:graphic>
          <a:graphicData uri="http://schemas.openxmlformats.org/presentationml/2006/ole">
            <p:oleObj spid="_x0000_s5173" r:id="rId4" imgW="2921000" imgH="3640667" progId="">
              <p:embed/>
            </p:oleObj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B9778-5C0F-8E40-95AF-0B87A891061A}" type="slidenum">
              <a:rPr lang="ru-RU" b="1" smtClean="0"/>
              <a:pPr/>
              <a:t>5</a:t>
            </a:fld>
            <a:endParaRPr lang="ru-RU" b="1" dirty="0"/>
          </a:p>
        </p:txBody>
      </p:sp>
      <p:grpSp>
        <p:nvGrpSpPr>
          <p:cNvPr id="13" name="Группа 12"/>
          <p:cNvGrpSpPr/>
          <p:nvPr/>
        </p:nvGrpSpPr>
        <p:grpSpPr>
          <a:xfrm>
            <a:off x="-4102" y="1361989"/>
            <a:ext cx="1318940" cy="1510776"/>
            <a:chOff x="613272" y="1418894"/>
            <a:chExt cx="1584960" cy="1891360"/>
          </a:xfrm>
        </p:grpSpPr>
        <p:pic>
          <p:nvPicPr>
            <p:cNvPr id="14" name="Picture 2" descr="Картинки по запросу белые человечки для презентации деньги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3272" y="1418894"/>
              <a:ext cx="1584960" cy="15849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extBox 14"/>
            <p:cNvSpPr txBox="1"/>
            <p:nvPr/>
          </p:nvSpPr>
          <p:spPr>
            <a:xfrm>
              <a:off x="613272" y="2924944"/>
              <a:ext cx="1584960" cy="3853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 smtClean="0">
                  <a:solidFill>
                    <a:srgbClr val="002060"/>
                  </a:solidFill>
                </a:rPr>
                <a:t>ЗАЯВИТЕЛЬ</a:t>
              </a:r>
              <a:endParaRPr lang="ru-RU" sz="1400" b="1" dirty="0">
                <a:solidFill>
                  <a:srgbClr val="002060"/>
                </a:solidFill>
              </a:endParaRPr>
            </a:p>
          </p:txBody>
        </p:sp>
      </p:grpSp>
      <p:sp>
        <p:nvSpPr>
          <p:cNvPr id="19" name="TextBox 19"/>
          <p:cNvSpPr txBox="1">
            <a:spLocks noChangeArrowheads="1"/>
          </p:cNvSpPr>
          <p:nvPr/>
        </p:nvSpPr>
        <p:spPr bwMode="auto">
          <a:xfrm>
            <a:off x="354766" y="4518114"/>
            <a:ext cx="8455632" cy="14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179983" indent="-179983">
              <a:spcAft>
                <a:spcPts val="600"/>
              </a:spcAft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ru-RU" altLang="ru-RU" sz="2000" b="1" kern="0" dirty="0">
                <a:solidFill>
                  <a:srgbClr val="015289"/>
                </a:solidFill>
                <a:latin typeface="+mn-lt"/>
                <a:cs typeface="Arial" panose="020B0604020202020204" pitchFamily="34" charset="0"/>
              </a:rPr>
              <a:t>Заявка на предоставление субсидий подается через любой из 105 МФЦ Московской области</a:t>
            </a:r>
          </a:p>
          <a:p>
            <a:pPr marL="179983" indent="-179983">
              <a:spcAft>
                <a:spcPts val="600"/>
              </a:spcAft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ru-RU" sz="2000" b="1" kern="0" dirty="0">
                <a:solidFill>
                  <a:srgbClr val="015289"/>
                </a:solidFill>
                <a:latin typeface="+mn-lt"/>
                <a:cs typeface="Arial" panose="020B0604020202020204" pitchFamily="34" charset="0"/>
              </a:rPr>
              <a:t>МФЦ осуществляет логистику документов, перемещаемых между государственными учреждениями в ходе оказания услуги</a:t>
            </a:r>
            <a:endParaRPr lang="ru-RU" altLang="ru-RU" sz="2000" b="1" kern="0" dirty="0">
              <a:solidFill>
                <a:srgbClr val="015289"/>
              </a:solidFill>
              <a:latin typeface="+mn-lt"/>
              <a:cs typeface="Arial" panose="020B0604020202020204" pitchFamily="34" charset="0"/>
            </a:endParaRPr>
          </a:p>
        </p:txBody>
      </p:sp>
      <p:grpSp>
        <p:nvGrpSpPr>
          <p:cNvPr id="20" name="Группа 19"/>
          <p:cNvGrpSpPr/>
          <p:nvPr/>
        </p:nvGrpSpPr>
        <p:grpSpPr>
          <a:xfrm>
            <a:off x="3171830" y="1519252"/>
            <a:ext cx="1795760" cy="1142245"/>
            <a:chOff x="4052618" y="1435416"/>
            <a:chExt cx="2403422" cy="1447259"/>
          </a:xfrm>
        </p:grpSpPr>
        <p:pic>
          <p:nvPicPr>
            <p:cNvPr id="21" name="Picture 4" descr="Похожее изображение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45155" y="1459060"/>
              <a:ext cx="1510811" cy="9763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Скругленный прямоугольник 21"/>
            <p:cNvSpPr/>
            <p:nvPr/>
          </p:nvSpPr>
          <p:spPr>
            <a:xfrm>
              <a:off x="4052618" y="1435416"/>
              <a:ext cx="2403422" cy="1447259"/>
            </a:xfrm>
            <a:prstGeom prst="roundRect">
              <a:avLst/>
            </a:prstGeom>
            <a:noFill/>
            <a:ln w="19050">
              <a:solidFill>
                <a:srgbClr val="015289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bIns="0" rtlCol="0" anchor="b" anchorCtr="0"/>
            <a:lstStyle/>
            <a:p>
              <a:pPr algn="ctr">
                <a:lnSpc>
                  <a:spcPct val="70000"/>
                </a:lnSpc>
              </a:pPr>
              <a:r>
                <a:rPr lang="ru-RU" sz="1200" b="1" dirty="0" smtClean="0">
                  <a:solidFill>
                    <a:schemeClr val="accent6">
                      <a:lumMod val="75000"/>
                    </a:schemeClr>
                  </a:solidFill>
                </a:rPr>
                <a:t>Проверка комплектности документов</a:t>
              </a:r>
              <a:endParaRPr lang="ru-RU" sz="1200" b="1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  <p:sp>
        <p:nvSpPr>
          <p:cNvPr id="26" name="Стрелка вправо 25"/>
          <p:cNvSpPr/>
          <p:nvPr/>
        </p:nvSpPr>
        <p:spPr>
          <a:xfrm>
            <a:off x="5011335" y="1801247"/>
            <a:ext cx="1906432" cy="578234"/>
          </a:xfrm>
          <a:prstGeom prst="rightArrow">
            <a:avLst/>
          </a:prstGeom>
          <a:solidFill>
            <a:srgbClr val="009BD2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r"/>
            <a:r>
              <a:rPr lang="ru-RU" sz="1250" b="1" dirty="0" smtClean="0"/>
              <a:t>Сформированная Заявка</a:t>
            </a:r>
            <a:endParaRPr lang="ru-RU" sz="1250" b="1" dirty="0"/>
          </a:p>
        </p:txBody>
      </p:sp>
      <p:grpSp>
        <p:nvGrpSpPr>
          <p:cNvPr id="27" name="Группа 26"/>
          <p:cNvGrpSpPr/>
          <p:nvPr/>
        </p:nvGrpSpPr>
        <p:grpSpPr>
          <a:xfrm>
            <a:off x="2836706" y="3015442"/>
            <a:ext cx="2466008" cy="974267"/>
            <a:chOff x="8608219" y="1627963"/>
            <a:chExt cx="3269079" cy="1166822"/>
          </a:xfrm>
        </p:grpSpPr>
        <p:sp>
          <p:nvSpPr>
            <p:cNvPr id="28" name="Скругленный прямоугольник 27"/>
            <p:cNvSpPr/>
            <p:nvPr/>
          </p:nvSpPr>
          <p:spPr>
            <a:xfrm>
              <a:off x="8608219" y="1627963"/>
              <a:ext cx="3269079" cy="1166822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rgbClr val="0152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31" tIns="45716" rIns="91431" bIns="4571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540000"/>
              <a:r>
                <a:rPr lang="ru-RU" sz="1100" b="1" dirty="0">
                  <a:solidFill>
                    <a:srgbClr val="015289"/>
                  </a:solidFill>
                </a:rPr>
                <a:t>Министерство инвестиций </a:t>
              </a:r>
              <a:r>
                <a:rPr lang="ru-RU" sz="1100" b="1" dirty="0" smtClean="0">
                  <a:solidFill>
                    <a:srgbClr val="015289"/>
                  </a:solidFill>
                </a:rPr>
                <a:t/>
              </a:r>
              <a:br>
                <a:rPr lang="ru-RU" sz="1100" b="1" dirty="0" smtClean="0">
                  <a:solidFill>
                    <a:srgbClr val="015289"/>
                  </a:solidFill>
                </a:rPr>
              </a:br>
              <a:r>
                <a:rPr lang="ru-RU" sz="1100" b="1" dirty="0" smtClean="0">
                  <a:solidFill>
                    <a:srgbClr val="015289"/>
                  </a:solidFill>
                </a:rPr>
                <a:t>и </a:t>
              </a:r>
              <a:r>
                <a:rPr lang="ru-RU" sz="1100" b="1" dirty="0">
                  <a:solidFill>
                    <a:srgbClr val="015289"/>
                  </a:solidFill>
                </a:rPr>
                <a:t>инноваций Московской области</a:t>
              </a:r>
              <a:br>
                <a:rPr lang="ru-RU" sz="1100" b="1" dirty="0">
                  <a:solidFill>
                    <a:srgbClr val="015289"/>
                  </a:solidFill>
                </a:rPr>
              </a:br>
              <a:r>
                <a:rPr lang="ru-RU" sz="1200" b="1" dirty="0">
                  <a:solidFill>
                    <a:schemeClr val="accent6">
                      <a:lumMod val="75000"/>
                    </a:schemeClr>
                  </a:solidFill>
                </a:rPr>
                <a:t>Конкурсная комиссия</a:t>
              </a:r>
              <a:endParaRPr lang="ru-RU" sz="1400" b="1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pic>
          <p:nvPicPr>
            <p:cNvPr id="29" name="Picture 2" descr="C:\Users\ChernovSV\Desktop\Презентация\2016-10-3_15-10-13_moherb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65286" y="1892807"/>
              <a:ext cx="604289" cy="6363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0" name="Группа 29"/>
          <p:cNvGrpSpPr/>
          <p:nvPr/>
        </p:nvGrpSpPr>
        <p:grpSpPr>
          <a:xfrm>
            <a:off x="5374433" y="2788773"/>
            <a:ext cx="2819972" cy="961212"/>
            <a:chOff x="7300454" y="2852938"/>
            <a:chExt cx="3105905" cy="1279500"/>
          </a:xfrm>
        </p:grpSpPr>
        <p:sp>
          <p:nvSpPr>
            <p:cNvPr id="31" name="Стрелка углом 30"/>
            <p:cNvSpPr/>
            <p:nvPr/>
          </p:nvSpPr>
          <p:spPr>
            <a:xfrm rot="10800000">
              <a:off x="7300454" y="2852938"/>
              <a:ext cx="3105905" cy="1279500"/>
            </a:xfrm>
            <a:prstGeom prst="bentArrow">
              <a:avLst>
                <a:gd name="adj1" fmla="val 29126"/>
                <a:gd name="adj2" fmla="val 25000"/>
                <a:gd name="adj3" fmla="val 25000"/>
                <a:gd name="adj4" fmla="val 43750"/>
              </a:avLst>
            </a:prstGeom>
            <a:solidFill>
              <a:srgbClr val="009BD2"/>
            </a:solidFill>
            <a:ln w="127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 dirty="0">
                <a:solidFill>
                  <a:schemeClr val="tx1"/>
                </a:solidFill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7577286" y="3577843"/>
              <a:ext cx="2570962" cy="450661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algn="ctr"/>
              <a:r>
                <a:rPr lang="ru-RU" sz="1600" b="1" dirty="0" smtClean="0">
                  <a:solidFill>
                    <a:schemeClr val="bg1"/>
                  </a:solidFill>
                </a:rPr>
                <a:t>Решение о допуске</a:t>
              </a:r>
              <a:endParaRPr lang="ru-RU" sz="1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3" name="Группа 32"/>
          <p:cNvGrpSpPr/>
          <p:nvPr/>
        </p:nvGrpSpPr>
        <p:grpSpPr>
          <a:xfrm>
            <a:off x="353731" y="3024765"/>
            <a:ext cx="2389472" cy="646162"/>
            <a:chOff x="983433" y="3258900"/>
            <a:chExt cx="2808313" cy="773870"/>
          </a:xfrm>
        </p:grpSpPr>
        <p:sp>
          <p:nvSpPr>
            <p:cNvPr id="34" name="Стрелка углом 33"/>
            <p:cNvSpPr/>
            <p:nvPr/>
          </p:nvSpPr>
          <p:spPr>
            <a:xfrm rot="16200000">
              <a:off x="2014507" y="2227826"/>
              <a:ext cx="746164" cy="2808312"/>
            </a:xfrm>
            <a:prstGeom prst="bentArrow">
              <a:avLst>
                <a:gd name="adj1" fmla="val 45796"/>
                <a:gd name="adj2" fmla="val 47837"/>
                <a:gd name="adj3" fmla="val 28754"/>
                <a:gd name="adj4" fmla="val 43750"/>
              </a:avLst>
            </a:prstGeom>
            <a:solidFill>
              <a:srgbClr val="009BD2"/>
            </a:solidFill>
            <a:ln w="127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>
                <a:solidFill>
                  <a:schemeClr val="tx1"/>
                </a:solidFill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1220783" y="3627304"/>
              <a:ext cx="2570963" cy="4054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b="1" dirty="0" smtClean="0">
                  <a:solidFill>
                    <a:schemeClr val="bg1"/>
                  </a:solidFill>
                </a:rPr>
                <a:t>Субсидия</a:t>
              </a:r>
              <a:endParaRPr lang="ru-RU" sz="1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36" name="Стрелка вправо 35"/>
          <p:cNvSpPr/>
          <p:nvPr/>
        </p:nvSpPr>
        <p:spPr>
          <a:xfrm>
            <a:off x="1182072" y="1801247"/>
            <a:ext cx="1943100" cy="578234"/>
          </a:xfrm>
          <a:prstGeom prst="rightArrow">
            <a:avLst/>
          </a:prstGeom>
          <a:solidFill>
            <a:srgbClr val="009BD2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sz="1250" b="1" dirty="0" smtClean="0"/>
              <a:t>Заявление + документы</a:t>
            </a:r>
            <a:endParaRPr lang="ru-RU" sz="1250" b="1" dirty="0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6962775" y="1517895"/>
            <a:ext cx="2115102" cy="1142246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152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1" tIns="45716" rIns="0" bIns="4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468000"/>
            <a:r>
              <a:rPr lang="ru-RU" sz="1100" b="1" dirty="0">
                <a:solidFill>
                  <a:srgbClr val="015289"/>
                </a:solidFill>
              </a:rPr>
              <a:t>ГКУ МО «Московский областной центр </a:t>
            </a:r>
            <a:r>
              <a:rPr lang="ru-RU" sz="1100" b="1" dirty="0" smtClean="0">
                <a:solidFill>
                  <a:srgbClr val="015289"/>
                </a:solidFill>
              </a:rPr>
              <a:t>поддержки </a:t>
            </a:r>
            <a:r>
              <a:rPr lang="ru-RU" sz="1100" b="1" dirty="0">
                <a:solidFill>
                  <a:srgbClr val="015289"/>
                </a:solidFill>
              </a:rPr>
              <a:t>предпринимательства</a:t>
            </a:r>
            <a:r>
              <a:rPr lang="ru-RU" sz="1100" b="1" dirty="0" smtClean="0">
                <a:solidFill>
                  <a:srgbClr val="015289"/>
                </a:solidFill>
              </a:rPr>
              <a:t>»</a:t>
            </a:r>
          </a:p>
          <a:p>
            <a:pPr marL="468000"/>
            <a:r>
              <a:rPr lang="ru-RU" sz="1200" b="1" dirty="0">
                <a:solidFill>
                  <a:schemeClr val="accent6">
                    <a:lumMod val="75000"/>
                  </a:schemeClr>
                </a:solidFill>
              </a:rPr>
              <a:t>Проверка Заявки</a:t>
            </a:r>
          </a:p>
        </p:txBody>
      </p:sp>
      <p:pic>
        <p:nvPicPr>
          <p:cNvPr id="37" name="Picture 2" descr="C:\Users\ChernovSV\Desktop\Презентация\2016-10-3_15-10-13_moherb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30220" y="1822476"/>
            <a:ext cx="455841" cy="531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47163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490" y="264067"/>
            <a:ext cx="8455632" cy="307777"/>
          </a:xfrm>
        </p:spPr>
        <p:txBody>
          <a:bodyPr/>
          <a:lstStyle/>
          <a:p>
            <a:r>
              <a:rPr lang="ru-RU" dirty="0" smtClean="0"/>
              <a:t>КОНКУРСНЫЙ ОТБОР ПО ПРЕДОСТАВЛЕНИЮ </a:t>
            </a:r>
            <a:r>
              <a:rPr lang="ru-RU" dirty="0"/>
              <a:t>СУБСИДИЙ</a:t>
            </a:r>
            <a:endParaRPr lang="en-US" sz="2000" cap="all" dirty="0"/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335293027"/>
              </p:ext>
            </p:extLst>
          </p:nvPr>
        </p:nvGraphicFramePr>
        <p:xfrm>
          <a:off x="8577122" y="151425"/>
          <a:ext cx="500754" cy="584328"/>
        </p:xfrm>
        <a:graphic>
          <a:graphicData uri="http://schemas.openxmlformats.org/presentationml/2006/ole">
            <p:oleObj spid="_x0000_s37901" r:id="rId4" imgW="2921000" imgH="3640667" progId="">
              <p:embed/>
            </p:oleObj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B9778-5C0F-8E40-95AF-0B87A891061A}" type="slidenum">
              <a:rPr lang="ru-RU" b="1" smtClean="0"/>
              <a:pPr/>
              <a:t>6</a:t>
            </a:fld>
            <a:endParaRPr lang="ru-RU" b="1"/>
          </a:p>
        </p:txBody>
      </p:sp>
      <p:sp>
        <p:nvSpPr>
          <p:cNvPr id="108" name="AutoShape 73"/>
          <p:cNvSpPr>
            <a:spLocks noChangeArrowheads="1"/>
          </p:cNvSpPr>
          <p:nvPr/>
        </p:nvSpPr>
        <p:spPr bwMode="auto">
          <a:xfrm>
            <a:off x="1150032" y="969642"/>
            <a:ext cx="6874292" cy="360000"/>
          </a:xfrm>
          <a:prstGeom prst="roundRect">
            <a:avLst>
              <a:gd name="adj" fmla="val 32051"/>
            </a:avLst>
          </a:prstGeom>
          <a:gradFill flip="none" rotWithShape="1">
            <a:gsLst>
              <a:gs pos="0">
                <a:srgbClr val="43ACD1">
                  <a:shade val="30000"/>
                  <a:satMod val="115000"/>
                </a:srgbClr>
              </a:gs>
              <a:gs pos="50000">
                <a:srgbClr val="43ACD1">
                  <a:shade val="67500"/>
                  <a:satMod val="115000"/>
                </a:srgbClr>
              </a:gs>
              <a:gs pos="100000">
                <a:srgbClr val="43ACD1">
                  <a:shade val="100000"/>
                  <a:satMod val="115000"/>
                </a:srgbClr>
              </a:gs>
            </a:gsLst>
            <a:lin ang="16200000" scaled="1"/>
            <a:tileRect/>
          </a:gradFill>
          <a:ln w="19050">
            <a:solidFill>
              <a:schemeClr val="accent5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 dirty="0" smtClean="0">
                <a:solidFill>
                  <a:srgbClr val="FFFFFF"/>
                </a:solidFill>
                <a:cs typeface="Arial" panose="020B0604020202020204" pitchFamily="34" charset="0"/>
              </a:rPr>
              <a:t>Подача заявки на предоставление субсидий</a:t>
            </a:r>
            <a:endParaRPr lang="ru-RU" b="1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983371" y="1895923"/>
            <a:ext cx="7787407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400"/>
              </a:spcAft>
            </a:pPr>
            <a:r>
              <a:rPr lang="ru-RU" sz="2200" b="1" dirty="0" smtClean="0">
                <a:solidFill>
                  <a:schemeClr val="accent6">
                    <a:lumMod val="75000"/>
                  </a:schemeClr>
                </a:solidFill>
              </a:rPr>
              <a:t>Ознакомиться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kern="0" dirty="0">
                <a:solidFill>
                  <a:srgbClr val="015289"/>
                </a:solidFill>
                <a:cs typeface="Arial" panose="020B0604020202020204" pitchFamily="34" charset="0"/>
              </a:rPr>
              <a:t>с основной информацией и нормативными документами</a:t>
            </a:r>
          </a:p>
          <a:p>
            <a:pPr>
              <a:spcAft>
                <a:spcPts val="2400"/>
              </a:spcAft>
            </a:pPr>
            <a:r>
              <a:rPr lang="ru-RU" sz="2200" b="1" dirty="0" smtClean="0">
                <a:solidFill>
                  <a:schemeClr val="accent6">
                    <a:lumMod val="75000"/>
                  </a:schemeClr>
                </a:solidFill>
              </a:rPr>
              <a:t>Зарегистрироваться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kern="0" dirty="0">
                <a:solidFill>
                  <a:srgbClr val="015289"/>
                </a:solidFill>
                <a:cs typeface="Arial" panose="020B0604020202020204" pitchFamily="34" charset="0"/>
              </a:rPr>
              <a:t>на сайте </a:t>
            </a:r>
            <a:r>
              <a:rPr lang="en-US" b="1" dirty="0" smtClean="0">
                <a:solidFill>
                  <a:srgbClr val="002060"/>
                </a:solidFill>
                <a:hlinkClick r:id="rId5"/>
              </a:rPr>
              <a:t>www.fpmo.ru</a:t>
            </a:r>
            <a:r>
              <a:rPr lang="ru-RU" b="1" kern="0" dirty="0">
                <a:solidFill>
                  <a:srgbClr val="015289"/>
                </a:solidFill>
                <a:cs typeface="Arial" panose="020B0604020202020204" pitchFamily="34" charset="0"/>
              </a:rPr>
              <a:t>, внести данные о бизнесе </a:t>
            </a:r>
            <a:r>
              <a:rPr lang="ru-RU" b="1" kern="0" dirty="0" smtClean="0">
                <a:solidFill>
                  <a:srgbClr val="015289"/>
                </a:solidFill>
                <a:cs typeface="Arial" panose="020B0604020202020204" pitchFamily="34" charset="0"/>
              </a:rPr>
              <a:t/>
            </a:r>
            <a:br>
              <a:rPr lang="ru-RU" b="1" kern="0" dirty="0" smtClean="0">
                <a:solidFill>
                  <a:srgbClr val="015289"/>
                </a:solidFill>
                <a:cs typeface="Arial" panose="020B0604020202020204" pitchFamily="34" charset="0"/>
              </a:rPr>
            </a:br>
            <a:r>
              <a:rPr lang="ru-RU" b="1" kern="0" dirty="0" smtClean="0">
                <a:solidFill>
                  <a:srgbClr val="015289"/>
                </a:solidFill>
                <a:cs typeface="Arial" panose="020B0604020202020204" pitchFamily="34" charset="0"/>
              </a:rPr>
              <a:t>и </a:t>
            </a:r>
            <a:r>
              <a:rPr lang="ru-RU" b="1" kern="0" dirty="0">
                <a:solidFill>
                  <a:srgbClr val="015289"/>
                </a:solidFill>
                <a:cs typeface="Arial" panose="020B0604020202020204" pitchFamily="34" charset="0"/>
              </a:rPr>
              <a:t>затратах, заявляемых к субсидированию</a:t>
            </a:r>
          </a:p>
          <a:p>
            <a:pPr>
              <a:spcAft>
                <a:spcPts val="2400"/>
              </a:spcAft>
            </a:pPr>
            <a:r>
              <a:rPr lang="ru-RU" sz="2200" b="1" dirty="0" smtClean="0">
                <a:solidFill>
                  <a:schemeClr val="accent6">
                    <a:lumMod val="75000"/>
                  </a:schemeClr>
                </a:solidFill>
              </a:rPr>
              <a:t>Распечатать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kern="0" dirty="0">
                <a:solidFill>
                  <a:srgbClr val="015289"/>
                </a:solidFill>
                <a:cs typeface="Arial" panose="020B0604020202020204" pitchFamily="34" charset="0"/>
              </a:rPr>
              <a:t>сформированное на сайте Заявление и иные документы, подписать их</a:t>
            </a:r>
          </a:p>
          <a:p>
            <a:pPr>
              <a:spcAft>
                <a:spcPts val="2400"/>
              </a:spcAft>
            </a:pPr>
            <a:r>
              <a:rPr lang="ru-RU" sz="2200" b="1" dirty="0" smtClean="0">
                <a:solidFill>
                  <a:schemeClr val="accent6">
                    <a:lumMod val="75000"/>
                  </a:schemeClr>
                </a:solidFill>
              </a:rPr>
              <a:t>Сделать копии</a:t>
            </a:r>
            <a:r>
              <a:rPr lang="ru-RU" sz="2000" b="1" dirty="0" smtClean="0">
                <a:solidFill>
                  <a:schemeClr val="accent2"/>
                </a:solidFill>
              </a:rPr>
              <a:t> </a:t>
            </a:r>
            <a:r>
              <a:rPr lang="ru-RU" b="1" kern="0" dirty="0">
                <a:solidFill>
                  <a:srgbClr val="015289"/>
                </a:solidFill>
                <a:cs typeface="Arial" panose="020B0604020202020204" pitchFamily="34" charset="0"/>
              </a:rPr>
              <a:t>учредительных документов, а также копии документов </a:t>
            </a:r>
            <a:r>
              <a:rPr lang="ru-RU" b="1" kern="0" dirty="0" smtClean="0">
                <a:solidFill>
                  <a:srgbClr val="015289"/>
                </a:solidFill>
                <a:cs typeface="Arial" panose="020B0604020202020204" pitchFamily="34" charset="0"/>
              </a:rPr>
              <a:t/>
            </a:r>
            <a:br>
              <a:rPr lang="ru-RU" b="1" kern="0" dirty="0" smtClean="0">
                <a:solidFill>
                  <a:srgbClr val="015289"/>
                </a:solidFill>
                <a:cs typeface="Arial" panose="020B0604020202020204" pitchFamily="34" charset="0"/>
              </a:rPr>
            </a:br>
            <a:r>
              <a:rPr lang="ru-RU" b="1" kern="0" dirty="0" smtClean="0">
                <a:solidFill>
                  <a:srgbClr val="015289"/>
                </a:solidFill>
                <a:cs typeface="Arial" panose="020B0604020202020204" pitchFamily="34" charset="0"/>
              </a:rPr>
              <a:t>по </a:t>
            </a:r>
            <a:r>
              <a:rPr lang="ru-RU" b="1" kern="0" dirty="0">
                <a:solidFill>
                  <a:srgbClr val="015289"/>
                </a:solidFill>
                <a:cs typeface="Arial" panose="020B0604020202020204" pitchFamily="34" charset="0"/>
              </a:rPr>
              <a:t>затратам, заявляемым к субсидированию</a:t>
            </a:r>
          </a:p>
          <a:p>
            <a:pPr>
              <a:spcAft>
                <a:spcPts val="2400"/>
              </a:spcAft>
            </a:pPr>
            <a:r>
              <a:rPr lang="ru-RU" sz="2200" b="1" dirty="0" smtClean="0">
                <a:solidFill>
                  <a:schemeClr val="accent6">
                    <a:lumMod val="75000"/>
                  </a:schemeClr>
                </a:solidFill>
              </a:rPr>
              <a:t>Подать на конкурс </a:t>
            </a:r>
            <a:r>
              <a:rPr lang="ru-RU" b="1" kern="0" dirty="0">
                <a:solidFill>
                  <a:srgbClr val="015289"/>
                </a:solidFill>
                <a:cs typeface="Arial" panose="020B0604020202020204" pitchFamily="34" charset="0"/>
              </a:rPr>
              <a:t>документы, сшитые в твердой папке</a:t>
            </a:r>
          </a:p>
        </p:txBody>
      </p:sp>
      <p:sp>
        <p:nvSpPr>
          <p:cNvPr id="44" name="Овал 43"/>
          <p:cNvSpPr>
            <a:spLocks noChangeAspect="1"/>
          </p:cNvSpPr>
          <p:nvPr/>
        </p:nvSpPr>
        <p:spPr>
          <a:xfrm>
            <a:off x="426031" y="1895921"/>
            <a:ext cx="504000" cy="504000"/>
          </a:xfrm>
          <a:prstGeom prst="ellipse">
            <a:avLst/>
          </a:prstGeom>
          <a:solidFill>
            <a:srgbClr val="62B9D8"/>
          </a:solidFill>
          <a:ln w="158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2400" b="1" dirty="0" smtClean="0"/>
              <a:t>1</a:t>
            </a:r>
            <a:endParaRPr lang="ru-RU" sz="2400" b="1" dirty="0"/>
          </a:p>
        </p:txBody>
      </p:sp>
      <p:sp>
        <p:nvSpPr>
          <p:cNvPr id="45" name="Овал 44"/>
          <p:cNvSpPr>
            <a:spLocks noChangeAspect="1"/>
          </p:cNvSpPr>
          <p:nvPr/>
        </p:nvSpPr>
        <p:spPr>
          <a:xfrm>
            <a:off x="426030" y="2704851"/>
            <a:ext cx="504000" cy="504000"/>
          </a:xfrm>
          <a:prstGeom prst="ellipse">
            <a:avLst/>
          </a:prstGeom>
          <a:solidFill>
            <a:srgbClr val="62B9D8"/>
          </a:solidFill>
          <a:ln w="158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2400" b="1" dirty="0" smtClean="0"/>
              <a:t>2</a:t>
            </a:r>
            <a:endParaRPr lang="ru-RU" sz="2400" b="1" dirty="0"/>
          </a:p>
        </p:txBody>
      </p:sp>
      <p:sp>
        <p:nvSpPr>
          <p:cNvPr id="46" name="Овал 45"/>
          <p:cNvSpPr>
            <a:spLocks noChangeAspect="1"/>
          </p:cNvSpPr>
          <p:nvPr/>
        </p:nvSpPr>
        <p:spPr>
          <a:xfrm>
            <a:off x="426030" y="3608911"/>
            <a:ext cx="504000" cy="504000"/>
          </a:xfrm>
          <a:prstGeom prst="ellipse">
            <a:avLst/>
          </a:prstGeom>
          <a:solidFill>
            <a:srgbClr val="62B9D8"/>
          </a:solidFill>
          <a:ln w="158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2400" b="1" dirty="0"/>
              <a:t>3</a:t>
            </a:r>
          </a:p>
        </p:txBody>
      </p:sp>
      <p:sp>
        <p:nvSpPr>
          <p:cNvPr id="47" name="Овал 46"/>
          <p:cNvSpPr>
            <a:spLocks noChangeAspect="1"/>
          </p:cNvSpPr>
          <p:nvPr/>
        </p:nvSpPr>
        <p:spPr>
          <a:xfrm>
            <a:off x="426030" y="4512971"/>
            <a:ext cx="504000" cy="504000"/>
          </a:xfrm>
          <a:prstGeom prst="ellipse">
            <a:avLst/>
          </a:prstGeom>
          <a:solidFill>
            <a:srgbClr val="62B9D8"/>
          </a:solidFill>
          <a:ln w="158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2400" b="1" dirty="0"/>
              <a:t>4</a:t>
            </a:r>
          </a:p>
        </p:txBody>
      </p:sp>
      <p:sp>
        <p:nvSpPr>
          <p:cNvPr id="48" name="Овал 47"/>
          <p:cNvSpPr>
            <a:spLocks noChangeAspect="1"/>
          </p:cNvSpPr>
          <p:nvPr/>
        </p:nvSpPr>
        <p:spPr>
          <a:xfrm>
            <a:off x="425931" y="5283839"/>
            <a:ext cx="504000" cy="504000"/>
          </a:xfrm>
          <a:prstGeom prst="ellipse">
            <a:avLst/>
          </a:prstGeom>
          <a:solidFill>
            <a:srgbClr val="62B9D8"/>
          </a:solidFill>
          <a:ln w="158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2400" b="1" dirty="0" smtClean="0"/>
              <a:t>5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xmlns="" val="272931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Скругленный прямоугольник 66"/>
          <p:cNvSpPr/>
          <p:nvPr/>
        </p:nvSpPr>
        <p:spPr>
          <a:xfrm>
            <a:off x="2248676" y="5905878"/>
            <a:ext cx="2155371" cy="386669"/>
          </a:xfrm>
          <a:prstGeom prst="roundRect">
            <a:avLst/>
          </a:prstGeom>
          <a:solidFill>
            <a:srgbClr val="009BD2"/>
          </a:solidFill>
          <a:ln w="158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72000"/>
            <a:r>
              <a:rPr lang="ru-RU" sz="1400" b="1" dirty="0"/>
              <a:t>до 15 декабря 2017 года</a:t>
            </a:r>
          </a:p>
        </p:txBody>
      </p:sp>
      <p:sp>
        <p:nvSpPr>
          <p:cNvPr id="66" name="Скругленный прямоугольник 65"/>
          <p:cNvSpPr/>
          <p:nvPr/>
        </p:nvSpPr>
        <p:spPr>
          <a:xfrm>
            <a:off x="2547253" y="1508726"/>
            <a:ext cx="1856794" cy="386669"/>
          </a:xfrm>
          <a:prstGeom prst="roundRect">
            <a:avLst/>
          </a:prstGeom>
          <a:solidFill>
            <a:srgbClr val="009BD2"/>
          </a:solidFill>
          <a:ln w="158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72000"/>
            <a:r>
              <a:rPr lang="ru-RU" sz="1400" b="1" dirty="0"/>
              <a:t>с 1 августа 2017 года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490" y="264067"/>
            <a:ext cx="8455632" cy="307777"/>
          </a:xfrm>
        </p:spPr>
        <p:txBody>
          <a:bodyPr/>
          <a:lstStyle/>
          <a:p>
            <a:r>
              <a:rPr lang="ru-RU" dirty="0" smtClean="0"/>
              <a:t>КОНКУРСНЫЙ ОТБОР ПО ПРЕДОСТАВЛЕНИЮ </a:t>
            </a:r>
            <a:r>
              <a:rPr lang="ru-RU" dirty="0"/>
              <a:t>СУБСИДИЙ</a:t>
            </a:r>
            <a:endParaRPr lang="en-US" sz="2000" cap="all" dirty="0"/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04708970"/>
              </p:ext>
            </p:extLst>
          </p:nvPr>
        </p:nvGraphicFramePr>
        <p:xfrm>
          <a:off x="8577122" y="151425"/>
          <a:ext cx="500754" cy="584328"/>
        </p:xfrm>
        <a:graphic>
          <a:graphicData uri="http://schemas.openxmlformats.org/presentationml/2006/ole">
            <p:oleObj spid="_x0000_s33815" r:id="rId4" imgW="2921000" imgH="3640667" progId="">
              <p:embed/>
            </p:oleObj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818400" y="6538827"/>
            <a:ext cx="2133600" cy="250198"/>
          </a:xfrm>
        </p:spPr>
        <p:txBody>
          <a:bodyPr/>
          <a:lstStyle/>
          <a:p>
            <a:fld id="{80DB9778-5C0F-8E40-95AF-0B87A891061A}" type="slidenum">
              <a:rPr lang="ru-RU" b="1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7</a:t>
            </a:fld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8" name="AutoShape 73"/>
          <p:cNvSpPr>
            <a:spLocks noChangeArrowheads="1"/>
          </p:cNvSpPr>
          <p:nvPr/>
        </p:nvSpPr>
        <p:spPr bwMode="auto">
          <a:xfrm>
            <a:off x="1150032" y="806165"/>
            <a:ext cx="6874292" cy="360000"/>
          </a:xfrm>
          <a:prstGeom prst="roundRect">
            <a:avLst>
              <a:gd name="adj" fmla="val 32051"/>
            </a:avLst>
          </a:prstGeom>
          <a:gradFill flip="none" rotWithShape="1">
            <a:gsLst>
              <a:gs pos="0">
                <a:srgbClr val="43ACD1">
                  <a:shade val="30000"/>
                  <a:satMod val="115000"/>
                </a:srgbClr>
              </a:gs>
              <a:gs pos="50000">
                <a:srgbClr val="43ACD1">
                  <a:shade val="67500"/>
                  <a:satMod val="115000"/>
                </a:srgbClr>
              </a:gs>
              <a:gs pos="100000">
                <a:srgbClr val="43ACD1">
                  <a:shade val="100000"/>
                  <a:satMod val="115000"/>
                </a:srgbClr>
              </a:gs>
            </a:gsLst>
            <a:lin ang="16200000" scaled="1"/>
            <a:tileRect/>
          </a:gradFill>
          <a:ln w="19050">
            <a:solidFill>
              <a:schemeClr val="accent5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 dirty="0" smtClean="0">
                <a:solidFill>
                  <a:srgbClr val="FFFFFF"/>
                </a:solidFill>
                <a:cs typeface="Arial" panose="020B0604020202020204" pitchFamily="34" charset="0"/>
              </a:rPr>
              <a:t>Механизм Конкурсного отбора по предоставлению субсидий</a:t>
            </a:r>
            <a:endParaRPr lang="ru-RU" b="1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207332" y="1514599"/>
            <a:ext cx="1795353" cy="380796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152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16" rIns="0" bIns="4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>
                <a:solidFill>
                  <a:srgbClr val="015289"/>
                </a:solidFill>
              </a:rPr>
              <a:t>ЗАЯВИТЕЛЬ</a:t>
            </a:r>
            <a:endParaRPr lang="ru-RU" b="1" dirty="0">
              <a:solidFill>
                <a:srgbClr val="015289"/>
              </a:solidFill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4282756" y="1499395"/>
            <a:ext cx="4615147" cy="396000"/>
          </a:xfrm>
          <a:prstGeom prst="roundRect">
            <a:avLst/>
          </a:prstGeom>
          <a:gradFill rotWithShape="1">
            <a:gsLst>
              <a:gs pos="0">
                <a:srgbClr val="D5EAFF"/>
              </a:gs>
              <a:gs pos="50000">
                <a:srgbClr val="F3F4F4"/>
              </a:gs>
              <a:gs pos="100000">
                <a:srgbClr val="D5EAFF"/>
              </a:gs>
            </a:gsLst>
            <a:lin ang="0" scaled="1"/>
          </a:gradFill>
          <a:ln w="12700">
            <a:solidFill>
              <a:srgbClr val="004E8E"/>
            </a:solidFill>
            <a:round/>
            <a:headEnd/>
            <a:tailEnd/>
          </a:ln>
          <a:effectLst>
            <a:outerShdw blurRad="63500" dist="38099" dir="2700000" algn="ctr" rotWithShape="0">
              <a:srgbClr val="004E8E">
                <a:alpha val="74997"/>
              </a:srgbClr>
            </a:outerShdw>
          </a:effectLst>
        </p:spPr>
        <p:txBody>
          <a:bodyPr lIns="33223" tIns="33185" rIns="33223" bIns="33185" anchor="ctr" anchorCtr="0"/>
          <a:lstStyle/>
          <a:p>
            <a:pPr marL="57327" algn="ctr" defTabSz="617229"/>
            <a:r>
              <a:rPr lang="ru-RU" sz="1600" b="1" kern="0" dirty="0">
                <a:solidFill>
                  <a:srgbClr val="015289"/>
                </a:solidFill>
                <a:cs typeface="Arial"/>
              </a:rPr>
              <a:t>Подача Заявки в МФЦ</a:t>
            </a:r>
          </a:p>
        </p:txBody>
      </p:sp>
      <p:cxnSp>
        <p:nvCxnSpPr>
          <p:cNvPr id="26" name="Прямая со стрелкой 25"/>
          <p:cNvCxnSpPr>
            <a:stCxn id="25" idx="2"/>
            <a:endCxn id="27" idx="0"/>
          </p:cNvCxnSpPr>
          <p:nvPr/>
        </p:nvCxnSpPr>
        <p:spPr>
          <a:xfrm>
            <a:off x="6590330" y="1895395"/>
            <a:ext cx="4" cy="267213"/>
          </a:xfrm>
          <a:prstGeom prst="straightConnector1">
            <a:avLst/>
          </a:prstGeom>
          <a:ln w="254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Скругленный прямоугольник 26"/>
          <p:cNvSpPr/>
          <p:nvPr/>
        </p:nvSpPr>
        <p:spPr>
          <a:xfrm>
            <a:off x="4282760" y="2162608"/>
            <a:ext cx="4615148" cy="860510"/>
          </a:xfrm>
          <a:prstGeom prst="roundRect">
            <a:avLst/>
          </a:prstGeom>
          <a:gradFill rotWithShape="1">
            <a:gsLst>
              <a:gs pos="0">
                <a:srgbClr val="D5EAFF"/>
              </a:gs>
              <a:gs pos="50000">
                <a:srgbClr val="F3F4F4"/>
              </a:gs>
              <a:gs pos="100000">
                <a:srgbClr val="D5EAFF"/>
              </a:gs>
            </a:gsLst>
            <a:lin ang="0" scaled="1"/>
          </a:gradFill>
          <a:ln w="12700">
            <a:solidFill>
              <a:srgbClr val="004E8E"/>
            </a:solidFill>
            <a:round/>
            <a:headEnd/>
            <a:tailEnd/>
          </a:ln>
          <a:effectLst>
            <a:outerShdw blurRad="63500" dist="38099" dir="2700000" algn="ctr" rotWithShape="0">
              <a:srgbClr val="004E8E">
                <a:alpha val="74997"/>
              </a:srgbClr>
            </a:outerShdw>
          </a:effectLst>
        </p:spPr>
        <p:txBody>
          <a:bodyPr lIns="33223" tIns="33185" rIns="33223" bIns="33185" anchor="ctr" anchorCtr="0"/>
          <a:lstStyle/>
          <a:p>
            <a:pPr marL="57327" algn="ctr" defTabSz="617229"/>
            <a:r>
              <a:rPr lang="ru-RU" sz="1600" b="1" kern="0" dirty="0" smtClean="0">
                <a:solidFill>
                  <a:srgbClr val="015289"/>
                </a:solidFill>
                <a:cs typeface="Arial"/>
              </a:rPr>
              <a:t>Проверка комплектности документов Регистрация </a:t>
            </a:r>
            <a:r>
              <a:rPr lang="ru-RU" sz="1600" b="1" kern="0" dirty="0">
                <a:solidFill>
                  <a:srgbClr val="015289"/>
                </a:solidFill>
                <a:cs typeface="Arial"/>
              </a:rPr>
              <a:t>Заявки в автоматизированной </a:t>
            </a:r>
          </a:p>
          <a:p>
            <a:pPr marL="57327" algn="ctr" defTabSz="617229"/>
            <a:r>
              <a:rPr lang="ru-RU" sz="1600" b="1" kern="0" dirty="0">
                <a:solidFill>
                  <a:srgbClr val="015289"/>
                </a:solidFill>
                <a:cs typeface="Arial"/>
              </a:rPr>
              <a:t>информационной системе МФЦ</a:t>
            </a: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4282755" y="3528779"/>
            <a:ext cx="4615146" cy="396000"/>
          </a:xfrm>
          <a:prstGeom prst="roundRect">
            <a:avLst/>
          </a:prstGeom>
          <a:gradFill rotWithShape="1">
            <a:gsLst>
              <a:gs pos="0">
                <a:srgbClr val="D5EAFF"/>
              </a:gs>
              <a:gs pos="50000">
                <a:srgbClr val="F3F4F4"/>
              </a:gs>
              <a:gs pos="100000">
                <a:srgbClr val="D5EAFF"/>
              </a:gs>
            </a:gsLst>
            <a:lin ang="0" scaled="1"/>
          </a:gradFill>
          <a:ln w="12700">
            <a:solidFill>
              <a:srgbClr val="004E8E"/>
            </a:solidFill>
            <a:round/>
            <a:headEnd/>
            <a:tailEnd/>
          </a:ln>
          <a:effectLst>
            <a:outerShdw blurRad="63500" dist="38099" dir="2700000" algn="ctr" rotWithShape="0">
              <a:srgbClr val="004E8E">
                <a:alpha val="74997"/>
              </a:srgbClr>
            </a:outerShdw>
          </a:effectLst>
        </p:spPr>
        <p:txBody>
          <a:bodyPr lIns="33223" tIns="33185" rIns="33223" bIns="33185" anchor="ctr" anchorCtr="0"/>
          <a:lstStyle/>
          <a:p>
            <a:pPr marL="57327" algn="ctr" defTabSz="617229"/>
            <a:r>
              <a:rPr lang="ru-RU" sz="1600" b="1" kern="0" dirty="0">
                <a:solidFill>
                  <a:srgbClr val="015289"/>
                </a:solidFill>
                <a:cs typeface="Arial"/>
              </a:rPr>
              <a:t>Э</a:t>
            </a:r>
            <a:r>
              <a:rPr lang="ru-RU" sz="1600" b="1" kern="0" dirty="0" smtClean="0">
                <a:solidFill>
                  <a:srgbClr val="015289"/>
                </a:solidFill>
                <a:cs typeface="Arial"/>
              </a:rPr>
              <a:t>кспертиза </a:t>
            </a:r>
            <a:r>
              <a:rPr lang="ru-RU" sz="1600" b="1" kern="0" dirty="0">
                <a:solidFill>
                  <a:srgbClr val="015289"/>
                </a:solidFill>
                <a:cs typeface="Arial"/>
              </a:rPr>
              <a:t>Заявки</a:t>
            </a: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4282756" y="4434549"/>
            <a:ext cx="4615148" cy="396000"/>
          </a:xfrm>
          <a:prstGeom prst="roundRect">
            <a:avLst/>
          </a:prstGeom>
          <a:gradFill rotWithShape="1">
            <a:gsLst>
              <a:gs pos="0">
                <a:srgbClr val="D5EAFF"/>
              </a:gs>
              <a:gs pos="50000">
                <a:srgbClr val="F3F4F4"/>
              </a:gs>
              <a:gs pos="100000">
                <a:srgbClr val="D5EAFF"/>
              </a:gs>
            </a:gsLst>
            <a:lin ang="0" scaled="1"/>
          </a:gradFill>
          <a:ln w="12700">
            <a:solidFill>
              <a:srgbClr val="004E8E"/>
            </a:solidFill>
            <a:round/>
            <a:headEnd/>
            <a:tailEnd/>
          </a:ln>
          <a:effectLst>
            <a:outerShdw blurRad="63500" dist="38099" dir="2700000" algn="ctr" rotWithShape="0">
              <a:srgbClr val="004E8E">
                <a:alpha val="74997"/>
              </a:srgbClr>
            </a:outerShdw>
          </a:effectLst>
        </p:spPr>
        <p:txBody>
          <a:bodyPr lIns="33223" tIns="33185" rIns="33223" bIns="33185" anchor="ctr" anchorCtr="0"/>
          <a:lstStyle/>
          <a:p>
            <a:pPr marL="57327" algn="ctr" defTabSz="617229"/>
            <a:r>
              <a:rPr lang="ru-RU" sz="1600" b="1" kern="0" dirty="0" smtClean="0">
                <a:solidFill>
                  <a:srgbClr val="015289"/>
                </a:solidFill>
                <a:cs typeface="Arial"/>
              </a:rPr>
              <a:t>Конкурсная комиссия</a:t>
            </a:r>
            <a:endParaRPr lang="ru-RU" sz="1600" b="1" kern="0" dirty="0">
              <a:solidFill>
                <a:srgbClr val="015289"/>
              </a:solidFill>
              <a:cs typeface="Arial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4282755" y="5063166"/>
            <a:ext cx="4615147" cy="592415"/>
          </a:xfrm>
          <a:prstGeom prst="roundRect">
            <a:avLst/>
          </a:prstGeom>
          <a:gradFill rotWithShape="1">
            <a:gsLst>
              <a:gs pos="0">
                <a:srgbClr val="D5EAFF"/>
              </a:gs>
              <a:gs pos="50000">
                <a:srgbClr val="F3F4F4"/>
              </a:gs>
              <a:gs pos="100000">
                <a:srgbClr val="D5EAFF"/>
              </a:gs>
            </a:gsLst>
            <a:lin ang="0" scaled="1"/>
          </a:gradFill>
          <a:ln w="12700">
            <a:solidFill>
              <a:srgbClr val="004E8E"/>
            </a:solidFill>
            <a:round/>
            <a:headEnd/>
            <a:tailEnd/>
          </a:ln>
          <a:effectLst>
            <a:outerShdw blurRad="63500" dist="38099" dir="2700000" algn="ctr" rotWithShape="0">
              <a:srgbClr val="004E8E">
                <a:alpha val="74997"/>
              </a:srgbClr>
            </a:outerShdw>
          </a:effectLst>
        </p:spPr>
        <p:txBody>
          <a:bodyPr lIns="33223" tIns="33185" rIns="33223" bIns="33185" anchor="ctr" anchorCtr="0"/>
          <a:lstStyle/>
          <a:p>
            <a:pPr marL="57327" algn="ctr" defTabSz="617229"/>
            <a:r>
              <a:rPr lang="ru-RU" sz="1600" b="1" kern="0" dirty="0" smtClean="0">
                <a:solidFill>
                  <a:srgbClr val="015289"/>
                </a:solidFill>
                <a:cs typeface="Arial"/>
              </a:rPr>
              <a:t>Соглашение </a:t>
            </a:r>
            <a:r>
              <a:rPr lang="ru-RU" sz="1600" b="1" kern="0" dirty="0">
                <a:solidFill>
                  <a:srgbClr val="015289"/>
                </a:solidFill>
                <a:cs typeface="Arial"/>
              </a:rPr>
              <a:t>с </a:t>
            </a:r>
            <a:r>
              <a:rPr lang="ru-RU" sz="1600" b="1" kern="0" dirty="0" smtClean="0">
                <a:solidFill>
                  <a:srgbClr val="015289"/>
                </a:solidFill>
                <a:cs typeface="Arial"/>
              </a:rPr>
              <a:t>Заявителем </a:t>
            </a:r>
            <a:br>
              <a:rPr lang="ru-RU" sz="1600" b="1" kern="0" dirty="0" smtClean="0">
                <a:solidFill>
                  <a:srgbClr val="015289"/>
                </a:solidFill>
                <a:cs typeface="Arial"/>
              </a:rPr>
            </a:br>
            <a:r>
              <a:rPr lang="ru-RU" sz="1600" b="1" kern="0" dirty="0" smtClean="0">
                <a:solidFill>
                  <a:srgbClr val="015289"/>
                </a:solidFill>
                <a:cs typeface="Arial"/>
              </a:rPr>
              <a:t>о </a:t>
            </a:r>
            <a:r>
              <a:rPr lang="ru-RU" sz="1600" b="1" kern="0" dirty="0">
                <a:solidFill>
                  <a:srgbClr val="015289"/>
                </a:solidFill>
                <a:cs typeface="Arial"/>
              </a:rPr>
              <a:t>предоставлении субсидии</a:t>
            </a:r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 flipV="1">
            <a:off x="190501" y="2021399"/>
            <a:ext cx="8707400" cy="12686"/>
          </a:xfrm>
          <a:prstGeom prst="line">
            <a:avLst/>
          </a:prstGeom>
          <a:ln w="22225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190501" y="3180940"/>
            <a:ext cx="8707407" cy="0"/>
          </a:xfrm>
          <a:prstGeom prst="line">
            <a:avLst/>
          </a:prstGeom>
          <a:ln w="22225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>
            <a:stCxn id="27" idx="2"/>
            <a:endCxn id="28" idx="0"/>
          </p:cNvCxnSpPr>
          <p:nvPr/>
        </p:nvCxnSpPr>
        <p:spPr>
          <a:xfrm flipH="1">
            <a:off x="6590328" y="3023118"/>
            <a:ext cx="6" cy="505661"/>
          </a:xfrm>
          <a:prstGeom prst="straightConnector1">
            <a:avLst/>
          </a:prstGeom>
          <a:ln w="254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>
            <a:stCxn id="28" idx="2"/>
            <a:endCxn id="29" idx="0"/>
          </p:cNvCxnSpPr>
          <p:nvPr/>
        </p:nvCxnSpPr>
        <p:spPr>
          <a:xfrm>
            <a:off x="6590328" y="3924779"/>
            <a:ext cx="2" cy="509770"/>
          </a:xfrm>
          <a:prstGeom prst="straightConnector1">
            <a:avLst/>
          </a:prstGeom>
          <a:ln w="254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>
            <a:stCxn id="29" idx="2"/>
            <a:endCxn id="31" idx="0"/>
          </p:cNvCxnSpPr>
          <p:nvPr/>
        </p:nvCxnSpPr>
        <p:spPr>
          <a:xfrm flipH="1">
            <a:off x="6590329" y="4830549"/>
            <a:ext cx="1" cy="232617"/>
          </a:xfrm>
          <a:prstGeom prst="straightConnector1">
            <a:avLst/>
          </a:prstGeom>
          <a:ln w="254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>
            <a:off x="203179" y="4283091"/>
            <a:ext cx="8694729" cy="0"/>
          </a:xfrm>
          <a:prstGeom prst="line">
            <a:avLst/>
          </a:prstGeom>
          <a:ln w="22225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Скругленный прямоугольник 45"/>
          <p:cNvSpPr/>
          <p:nvPr/>
        </p:nvSpPr>
        <p:spPr>
          <a:xfrm>
            <a:off x="4282755" y="5896547"/>
            <a:ext cx="4615148" cy="396000"/>
          </a:xfrm>
          <a:prstGeom prst="roundRect">
            <a:avLst/>
          </a:prstGeom>
          <a:gradFill rotWithShape="1">
            <a:gsLst>
              <a:gs pos="0">
                <a:srgbClr val="D5EAFF"/>
              </a:gs>
              <a:gs pos="50000">
                <a:srgbClr val="F3F4F4"/>
              </a:gs>
              <a:gs pos="100000">
                <a:srgbClr val="D5EAFF"/>
              </a:gs>
            </a:gsLst>
            <a:lin ang="0" scaled="1"/>
          </a:gradFill>
          <a:ln w="12700">
            <a:solidFill>
              <a:srgbClr val="004E8E"/>
            </a:solidFill>
            <a:round/>
            <a:headEnd/>
            <a:tailEnd/>
          </a:ln>
          <a:effectLst>
            <a:outerShdw blurRad="63500" dist="38099" dir="2700000" algn="ctr" rotWithShape="0">
              <a:srgbClr val="004E8E">
                <a:alpha val="74997"/>
              </a:srgbClr>
            </a:outerShdw>
          </a:effectLst>
        </p:spPr>
        <p:txBody>
          <a:bodyPr lIns="33223" tIns="33185" rIns="33223" bIns="33185" anchor="ctr" anchorCtr="0"/>
          <a:lstStyle/>
          <a:p>
            <a:pPr marL="57327" algn="ctr" defTabSz="617229"/>
            <a:r>
              <a:rPr lang="ru-RU" sz="1600" b="1" kern="0" dirty="0">
                <a:solidFill>
                  <a:srgbClr val="015289"/>
                </a:solidFill>
                <a:cs typeface="Arial"/>
              </a:rPr>
              <a:t>Перечисление денежных средств Заявителю</a:t>
            </a:r>
          </a:p>
        </p:txBody>
      </p:sp>
      <p:cxnSp>
        <p:nvCxnSpPr>
          <p:cNvPr id="47" name="Прямая со стрелкой 46"/>
          <p:cNvCxnSpPr>
            <a:stCxn id="31" idx="2"/>
            <a:endCxn id="46" idx="0"/>
          </p:cNvCxnSpPr>
          <p:nvPr/>
        </p:nvCxnSpPr>
        <p:spPr>
          <a:xfrm>
            <a:off x="6590329" y="5655581"/>
            <a:ext cx="0" cy="240966"/>
          </a:xfrm>
          <a:prstGeom prst="straightConnector1">
            <a:avLst/>
          </a:prstGeom>
          <a:ln w="254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Скругленный прямоугольник 51"/>
          <p:cNvSpPr/>
          <p:nvPr/>
        </p:nvSpPr>
        <p:spPr>
          <a:xfrm>
            <a:off x="190501" y="3312336"/>
            <a:ext cx="3056552" cy="828886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152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1" tIns="45716" rIns="0" bIns="4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540000"/>
            <a:r>
              <a:rPr lang="ru-RU" sz="1400" b="1" dirty="0">
                <a:solidFill>
                  <a:srgbClr val="015289"/>
                </a:solidFill>
              </a:rPr>
              <a:t>ГКУ МО «Московский областной центр </a:t>
            </a:r>
            <a:r>
              <a:rPr lang="ru-RU" sz="1400" b="1" dirty="0" smtClean="0">
                <a:solidFill>
                  <a:srgbClr val="015289"/>
                </a:solidFill>
              </a:rPr>
              <a:t>поддержки </a:t>
            </a:r>
            <a:r>
              <a:rPr lang="ru-RU" sz="1400" b="1" dirty="0">
                <a:solidFill>
                  <a:srgbClr val="015289"/>
                </a:solidFill>
              </a:rPr>
              <a:t>предпринимательства</a:t>
            </a:r>
            <a:r>
              <a:rPr lang="ru-RU" sz="1400" b="1" dirty="0" smtClean="0">
                <a:solidFill>
                  <a:srgbClr val="015289"/>
                </a:solidFill>
              </a:rPr>
              <a:t>»</a:t>
            </a:r>
          </a:p>
        </p:txBody>
      </p:sp>
      <p:grpSp>
        <p:nvGrpSpPr>
          <p:cNvPr id="54" name="Группа 53"/>
          <p:cNvGrpSpPr/>
          <p:nvPr/>
        </p:nvGrpSpPr>
        <p:grpSpPr>
          <a:xfrm>
            <a:off x="169513" y="2247367"/>
            <a:ext cx="1837327" cy="690991"/>
            <a:chOff x="3996986" y="1567672"/>
            <a:chExt cx="2459054" cy="875507"/>
          </a:xfrm>
        </p:grpSpPr>
        <p:pic>
          <p:nvPicPr>
            <p:cNvPr id="55" name="Picture 4" descr="Похожее изображение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6986" y="1567672"/>
              <a:ext cx="1333832" cy="8620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6" name="Скругленный прямоугольник 55"/>
            <p:cNvSpPr/>
            <p:nvPr/>
          </p:nvSpPr>
          <p:spPr>
            <a:xfrm>
              <a:off x="4042044" y="1567672"/>
              <a:ext cx="2413996" cy="875507"/>
            </a:xfrm>
            <a:prstGeom prst="roundRect">
              <a:avLst/>
            </a:prstGeom>
            <a:noFill/>
            <a:ln w="19050">
              <a:solidFill>
                <a:srgbClr val="015289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bIns="0" rtlCol="0" anchor="ctr" anchorCtr="0"/>
            <a:lstStyle/>
            <a:p>
              <a:pPr marL="900000">
                <a:lnSpc>
                  <a:spcPct val="70000"/>
                </a:lnSpc>
              </a:pPr>
              <a:r>
                <a:rPr lang="ru-RU" b="1" dirty="0" smtClean="0">
                  <a:solidFill>
                    <a:srgbClr val="015289"/>
                  </a:solidFill>
                </a:rPr>
                <a:t>  МФЦ</a:t>
              </a:r>
              <a:endParaRPr lang="ru-RU" b="1" dirty="0">
                <a:solidFill>
                  <a:srgbClr val="015289"/>
                </a:solidFill>
              </a:endParaRPr>
            </a:p>
          </p:txBody>
        </p:sp>
      </p:grpSp>
      <p:grpSp>
        <p:nvGrpSpPr>
          <p:cNvPr id="57" name="Группа 56"/>
          <p:cNvGrpSpPr/>
          <p:nvPr/>
        </p:nvGrpSpPr>
        <p:grpSpPr>
          <a:xfrm>
            <a:off x="182193" y="4434549"/>
            <a:ext cx="3064860" cy="828000"/>
            <a:chOff x="8608218" y="1627963"/>
            <a:chExt cx="4062951" cy="991647"/>
          </a:xfrm>
        </p:grpSpPr>
        <p:sp>
          <p:nvSpPr>
            <p:cNvPr id="58" name="Скругленный прямоугольник 57"/>
            <p:cNvSpPr/>
            <p:nvPr/>
          </p:nvSpPr>
          <p:spPr>
            <a:xfrm>
              <a:off x="8608218" y="1627963"/>
              <a:ext cx="4062951" cy="991647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rgbClr val="0152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31" tIns="45716" rIns="91431" bIns="4571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540000"/>
              <a:r>
                <a:rPr lang="ru-RU" sz="1400" b="1" dirty="0">
                  <a:solidFill>
                    <a:srgbClr val="015289"/>
                  </a:solidFill>
                </a:rPr>
                <a:t>Министерство инвестиций </a:t>
              </a:r>
              <a:r>
                <a:rPr lang="ru-RU" sz="1400" b="1" dirty="0" smtClean="0">
                  <a:solidFill>
                    <a:srgbClr val="015289"/>
                  </a:solidFill>
                </a:rPr>
                <a:t/>
              </a:r>
              <a:br>
                <a:rPr lang="ru-RU" sz="1400" b="1" dirty="0" smtClean="0">
                  <a:solidFill>
                    <a:srgbClr val="015289"/>
                  </a:solidFill>
                </a:rPr>
              </a:br>
              <a:r>
                <a:rPr lang="ru-RU" sz="1400" b="1" dirty="0" smtClean="0">
                  <a:solidFill>
                    <a:srgbClr val="015289"/>
                  </a:solidFill>
                </a:rPr>
                <a:t>и </a:t>
              </a:r>
              <a:r>
                <a:rPr lang="ru-RU" sz="1400" b="1" dirty="0">
                  <a:solidFill>
                    <a:srgbClr val="015289"/>
                  </a:solidFill>
                </a:rPr>
                <a:t>инноваций Московской </a:t>
              </a:r>
              <a:r>
                <a:rPr lang="ru-RU" sz="1400" b="1" dirty="0" smtClean="0">
                  <a:solidFill>
                    <a:srgbClr val="015289"/>
                  </a:solidFill>
                </a:rPr>
                <a:t>области</a:t>
              </a:r>
              <a:endParaRPr lang="ru-RU" b="1" dirty="0">
                <a:solidFill>
                  <a:srgbClr val="F68426"/>
                </a:solidFill>
              </a:endParaRPr>
            </a:p>
          </p:txBody>
        </p:sp>
        <p:pic>
          <p:nvPicPr>
            <p:cNvPr id="59" name="Picture 2" descr="C:\Users\ChernovSV\Desktop\Презентация\2016-10-3_15-10-13_moherb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91222" y="1832379"/>
              <a:ext cx="532256" cy="5604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81" name="Picture 2" descr="C:\Users\ChernovSV\Desktop\Презентация\2016-10-3_15-10-13_moherb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241" y="3492779"/>
            <a:ext cx="401504" cy="4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03147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490" y="264067"/>
            <a:ext cx="8455632" cy="307777"/>
          </a:xfrm>
        </p:spPr>
        <p:txBody>
          <a:bodyPr/>
          <a:lstStyle/>
          <a:p>
            <a:r>
              <a:rPr lang="ru-RU" dirty="0"/>
              <a:t>КОНКУРСНЫЙ ОТБОР </a:t>
            </a:r>
            <a:r>
              <a:rPr lang="ru-RU" dirty="0" smtClean="0"/>
              <a:t>ПО ПРЕДОСТАВЛЕНИЮ </a:t>
            </a:r>
            <a:r>
              <a:rPr lang="ru-RU" dirty="0"/>
              <a:t>СУБСИДИЙ</a:t>
            </a:r>
            <a:endParaRPr lang="en-US" sz="2000" cap="all" dirty="0"/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078294808"/>
              </p:ext>
            </p:extLst>
          </p:nvPr>
        </p:nvGraphicFramePr>
        <p:xfrm>
          <a:off x="8577122" y="151425"/>
          <a:ext cx="500754" cy="584328"/>
        </p:xfrm>
        <a:graphic>
          <a:graphicData uri="http://schemas.openxmlformats.org/presentationml/2006/ole">
            <p:oleObj spid="_x0000_s40973" r:id="rId4" imgW="2921000" imgH="3640667" progId="">
              <p:embed/>
            </p:oleObj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B9778-5C0F-8E40-95AF-0B87A891061A}" type="slidenum">
              <a:rPr lang="ru-RU" b="1" smtClean="0"/>
              <a:pPr/>
              <a:t>8</a:t>
            </a:fld>
            <a:endParaRPr lang="ru-RU" b="1"/>
          </a:p>
        </p:txBody>
      </p:sp>
      <p:sp>
        <p:nvSpPr>
          <p:cNvPr id="22" name="TextBox 21"/>
          <p:cNvSpPr txBox="1"/>
          <p:nvPr/>
        </p:nvSpPr>
        <p:spPr>
          <a:xfrm>
            <a:off x="1150033" y="1242180"/>
            <a:ext cx="68742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kern="0" dirty="0">
                <a:solidFill>
                  <a:srgbClr val="0152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Прием заявок на участие в Конкурсном отборе: </a:t>
            </a:r>
          </a:p>
          <a:p>
            <a:pPr algn="ctr"/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cs typeface="Arial" charset="0"/>
              </a:rPr>
              <a:t>в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cs typeface="Arial" charset="0"/>
              </a:rPr>
              <a:t> МФЦ с 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cs typeface="Arial" charset="0"/>
              </a:rPr>
              <a:t>1 августа 2017 года</a:t>
            </a:r>
            <a:endParaRPr lang="ru-RU" sz="2000" b="1" dirty="0">
              <a:solidFill>
                <a:schemeClr val="accent6">
                  <a:lumMod val="75000"/>
                </a:schemeClr>
              </a:solidFill>
              <a:cs typeface="Arial" charset="0"/>
            </a:endParaRPr>
          </a:p>
        </p:txBody>
      </p:sp>
      <p:grpSp>
        <p:nvGrpSpPr>
          <p:cNvPr id="23" name="Группа 22"/>
          <p:cNvGrpSpPr/>
          <p:nvPr/>
        </p:nvGrpSpPr>
        <p:grpSpPr>
          <a:xfrm>
            <a:off x="4913214" y="3065962"/>
            <a:ext cx="3745590" cy="1152001"/>
            <a:chOff x="5303912" y="3165242"/>
            <a:chExt cx="3600400" cy="1238174"/>
          </a:xfrm>
        </p:grpSpPr>
        <p:sp>
          <p:nvSpPr>
            <p:cNvPr id="24" name="Скругленный прямоугольник 23"/>
            <p:cNvSpPr/>
            <p:nvPr/>
          </p:nvSpPr>
          <p:spPr>
            <a:xfrm>
              <a:off x="5303912" y="3165242"/>
              <a:ext cx="3600400" cy="123817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rgbClr val="0152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31" tIns="45716" rIns="0" bIns="4571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540000"/>
              <a:endParaRPr lang="ru-RU" b="1" dirty="0">
                <a:solidFill>
                  <a:schemeClr val="accent2"/>
                </a:solidFill>
              </a:endParaRPr>
            </a:p>
          </p:txBody>
        </p:sp>
        <p:pic>
          <p:nvPicPr>
            <p:cNvPr id="25" name="Picture 20" descr="C:\Users\SindyakovPS\Desktop\Малый бизнес Подмосковья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2062" y="3305128"/>
              <a:ext cx="2324100" cy="628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" name="TextBox 10"/>
            <p:cNvSpPr txBox="1">
              <a:spLocks noChangeArrowheads="1"/>
            </p:cNvSpPr>
            <p:nvPr/>
          </p:nvSpPr>
          <p:spPr bwMode="auto">
            <a:xfrm>
              <a:off x="5942062" y="3974977"/>
              <a:ext cx="2324100" cy="3638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/>
              <a:r>
                <a:rPr lang="en-US" altLang="ru-RU" sz="1600" b="1" dirty="0">
                  <a:latin typeface="+mn-lt"/>
                  <a:hlinkClick r:id="rId6"/>
                </a:rPr>
                <a:t>http://</a:t>
              </a:r>
              <a:r>
                <a:rPr lang="en-US" altLang="ru-RU" sz="1600" b="1" dirty="0" smtClean="0">
                  <a:latin typeface="+mn-lt"/>
                  <a:hlinkClick r:id="rId6"/>
                </a:rPr>
                <a:t>mbmosreg.ru</a:t>
              </a:r>
              <a:endParaRPr lang="en-US" altLang="ru-RU" sz="1600" b="1" dirty="0">
                <a:latin typeface="+mn-lt"/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1150031" y="2385998"/>
            <a:ext cx="68742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kern="0" dirty="0">
                <a:solidFill>
                  <a:srgbClr val="015289"/>
                </a:solidFill>
                <a:cs typeface="Arial" panose="020B0604020202020204" pitchFamily="34" charset="0"/>
              </a:rPr>
              <a:t>Информация о проведении Конкурсного отбора:</a:t>
            </a: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541170" y="4749428"/>
            <a:ext cx="3619296" cy="1152000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152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1" tIns="45716" rIns="91431" bIns="4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612000"/>
            <a:r>
              <a:rPr lang="ru-RU" sz="1600" b="1" dirty="0">
                <a:solidFill>
                  <a:schemeClr val="accent5">
                    <a:lumMod val="75000"/>
                  </a:schemeClr>
                </a:solidFill>
              </a:rPr>
              <a:t>Министерство инвестиций </a:t>
            </a:r>
          </a:p>
          <a:p>
            <a:pPr marL="612000"/>
            <a:r>
              <a:rPr lang="ru-RU" sz="1600" b="1" dirty="0">
                <a:solidFill>
                  <a:schemeClr val="accent5">
                    <a:lumMod val="75000"/>
                  </a:schemeClr>
                </a:solidFill>
              </a:rPr>
              <a:t>и инноваций Московской области</a:t>
            </a:r>
          </a:p>
          <a:p>
            <a:pPr marL="612000"/>
            <a:r>
              <a:rPr lang="en-US" altLang="ru-RU" sz="1600" b="1" dirty="0">
                <a:solidFill>
                  <a:schemeClr val="accent2"/>
                </a:solidFill>
                <a:hlinkClick r:id="rId7"/>
              </a:rPr>
              <a:t>http://mii.mosreg.ru</a:t>
            </a:r>
            <a:endParaRPr lang="ru-RU" sz="1600" b="1" dirty="0">
              <a:solidFill>
                <a:schemeClr val="accent2"/>
              </a:solidFill>
            </a:endParaRPr>
          </a:p>
        </p:txBody>
      </p:sp>
      <p:grpSp>
        <p:nvGrpSpPr>
          <p:cNvPr id="31" name="Группа 30"/>
          <p:cNvGrpSpPr/>
          <p:nvPr/>
        </p:nvGrpSpPr>
        <p:grpSpPr>
          <a:xfrm>
            <a:off x="4913217" y="4749428"/>
            <a:ext cx="3745589" cy="1152000"/>
            <a:chOff x="6816081" y="4791612"/>
            <a:chExt cx="3745589" cy="1440000"/>
          </a:xfrm>
        </p:grpSpPr>
        <p:grpSp>
          <p:nvGrpSpPr>
            <p:cNvPr id="32" name="Группа 31"/>
            <p:cNvGrpSpPr/>
            <p:nvPr/>
          </p:nvGrpSpPr>
          <p:grpSpPr>
            <a:xfrm>
              <a:off x="6816081" y="4791612"/>
              <a:ext cx="3745589" cy="1440000"/>
              <a:chOff x="4147792" y="1435415"/>
              <a:chExt cx="3265920" cy="1234426"/>
            </a:xfrm>
          </p:grpSpPr>
          <p:pic>
            <p:nvPicPr>
              <p:cNvPr id="34" name="Picture 4" descr="Похожее изображение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73364" y="1646857"/>
                <a:ext cx="1090149" cy="8115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5" name="Скругленный прямоугольник 34"/>
              <p:cNvSpPr/>
              <p:nvPr/>
            </p:nvSpPr>
            <p:spPr>
              <a:xfrm>
                <a:off x="4147792" y="1435415"/>
                <a:ext cx="3265920" cy="1234426"/>
              </a:xfrm>
              <a:prstGeom prst="roundRect">
                <a:avLst/>
              </a:prstGeom>
              <a:noFill/>
              <a:ln w="19050">
                <a:solidFill>
                  <a:srgbClr val="015289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bIns="0" rtlCol="0" anchor="b" anchorCtr="0"/>
              <a:lstStyle/>
              <a:p>
                <a:pPr algn="ctr">
                  <a:lnSpc>
                    <a:spcPct val="70000"/>
                  </a:lnSpc>
                </a:pPr>
                <a:endParaRPr lang="ru-RU" sz="1600" b="1" dirty="0">
                  <a:solidFill>
                    <a:schemeClr val="accent2"/>
                  </a:solidFill>
                </a:endParaRPr>
              </a:p>
            </p:txBody>
          </p:sp>
        </p:grpSp>
        <p:sp>
          <p:nvSpPr>
            <p:cNvPr id="33" name="Прямоугольник 32"/>
            <p:cNvSpPr/>
            <p:nvPr/>
          </p:nvSpPr>
          <p:spPr>
            <a:xfrm>
              <a:off x="8250960" y="5300015"/>
              <a:ext cx="2098394" cy="42319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600" b="1" u="sng" dirty="0">
                  <a:solidFill>
                    <a:srgbClr val="003CFE"/>
                  </a:solidFill>
                  <a:ea typeface="Arial" charset="0"/>
                  <a:cs typeface="Arial" charset="0"/>
                </a:rPr>
                <a:t>http://mfc.mosreg.ru</a:t>
              </a:r>
              <a:endParaRPr lang="ru-RU" sz="1600" b="1" u="sng" dirty="0">
                <a:solidFill>
                  <a:srgbClr val="003CFE"/>
                </a:solidFill>
                <a:ea typeface="Arial" charset="0"/>
                <a:cs typeface="Arial" charset="0"/>
              </a:endParaRPr>
            </a:p>
          </p:txBody>
        </p:sp>
      </p:grpSp>
      <p:sp>
        <p:nvSpPr>
          <p:cNvPr id="37" name="Скругленный прямоугольник 36"/>
          <p:cNvSpPr/>
          <p:nvPr/>
        </p:nvSpPr>
        <p:spPr>
          <a:xfrm>
            <a:off x="541171" y="3065958"/>
            <a:ext cx="3600635" cy="1152000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152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1" tIns="45716" rIns="0" bIns="4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612000"/>
            <a:r>
              <a:rPr lang="ru-RU" sz="1600" b="1" dirty="0">
                <a:solidFill>
                  <a:schemeClr val="accent5">
                    <a:lumMod val="75000"/>
                  </a:schemeClr>
                </a:solidFill>
              </a:rPr>
              <a:t>ГКУ МО «Московский областной центр </a:t>
            </a:r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</a:rPr>
              <a:t>поддержки </a:t>
            </a:r>
            <a:r>
              <a:rPr lang="ru-RU" sz="1600" b="1" dirty="0">
                <a:solidFill>
                  <a:schemeClr val="accent5">
                    <a:lumMod val="75000"/>
                  </a:schemeClr>
                </a:solidFill>
              </a:rPr>
              <a:t>предпринимательства</a:t>
            </a:r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</a:rPr>
              <a:t>»</a:t>
            </a:r>
          </a:p>
          <a:p>
            <a:pPr marL="612000"/>
            <a:r>
              <a:rPr lang="en-US" altLang="ru-RU" sz="1600" b="1" dirty="0" smtClean="0">
                <a:solidFill>
                  <a:schemeClr val="accent2"/>
                </a:solidFill>
                <a:hlinkClick r:id="rId9"/>
              </a:rPr>
              <a:t>http</a:t>
            </a:r>
            <a:r>
              <a:rPr lang="en-US" altLang="ru-RU" sz="1600" b="1" dirty="0">
                <a:solidFill>
                  <a:schemeClr val="accent2"/>
                </a:solidFill>
                <a:hlinkClick r:id="rId9"/>
              </a:rPr>
              <a:t>://</a:t>
            </a:r>
            <a:r>
              <a:rPr lang="en-US" altLang="ru-RU" sz="1600" b="1" dirty="0" smtClean="0">
                <a:solidFill>
                  <a:schemeClr val="accent2"/>
                </a:solidFill>
                <a:hlinkClick r:id="rId9"/>
              </a:rPr>
              <a:t>www.fpmo.ru</a:t>
            </a:r>
            <a:endParaRPr lang="ru-RU" sz="1600" b="1" dirty="0">
              <a:solidFill>
                <a:schemeClr val="accent2"/>
              </a:solidFill>
            </a:endParaRPr>
          </a:p>
        </p:txBody>
      </p:sp>
      <p:pic>
        <p:nvPicPr>
          <p:cNvPr id="39" name="Picture 2" descr="C:\Users\ChernovSV\Desktop\Презентация\2016-10-3_15-10-13_moherb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1291" y="3362790"/>
            <a:ext cx="455841" cy="531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C:\Users\ChernovSV\Desktop\Презентация\2016-10-3_15-10-13_moherb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1291" y="5059760"/>
            <a:ext cx="455841" cy="531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44130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2515752" y="3119767"/>
            <a:ext cx="6409855" cy="400110"/>
          </a:xfrm>
        </p:spPr>
        <p:txBody>
          <a:bodyPr/>
          <a:lstStyle/>
          <a:p>
            <a:pPr algn="ctr"/>
            <a:r>
              <a:rPr lang="ru-RU" sz="2600" dirty="0" smtClean="0">
                <a:solidFill>
                  <a:srgbClr val="004586"/>
                </a:solidFill>
                <a:ea typeface="Calibri"/>
              </a:rPr>
              <a:t>СПАСИБО ЗА ВНИМАНИЕ!</a:t>
            </a:r>
            <a:endParaRPr lang="ru-RU" sz="2600" dirty="0"/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060650899"/>
              </p:ext>
            </p:extLst>
          </p:nvPr>
        </p:nvGraphicFramePr>
        <p:xfrm>
          <a:off x="522325" y="803153"/>
          <a:ext cx="1150730" cy="1342518"/>
        </p:xfrm>
        <a:graphic>
          <a:graphicData uri="http://schemas.openxmlformats.org/presentationml/2006/ole">
            <p:oleObj spid="_x0000_s27682" r:id="rId3" imgW="2921000" imgH="3640667" progId="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2168682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481</Words>
  <PresentationFormat>Экран (4:3)</PresentationFormat>
  <Paragraphs>103</Paragraphs>
  <Slides>9</Slides>
  <Notes>7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0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Поддержка малого и среднего предпринимательства в Московской области в 2017 году  СУБСИДИИ </vt:lpstr>
      <vt:lpstr>МЕРЫ ФИНАНСОВОЙ ПОДДЕРЖКИ – СУБСИДИИ</vt:lpstr>
      <vt:lpstr>МЕРЫ ФИНАНСОВОЙ ПОДДЕРЖКИ – СУБСИДИИ</vt:lpstr>
      <vt:lpstr>МЕРЫ ФИНАНСОВОЙ ПОДДЕРЖКИ – СУБСИДИИ</vt:lpstr>
      <vt:lpstr>ПРИЁМ ЗАЯВОК НА ПРЕДОСТАВЛЕНИЕ СУБСИДИЙ ЧЕРЕЗ МФЦ</vt:lpstr>
      <vt:lpstr>КОНКУРСНЫЙ ОТБОР ПО ПРЕДОСТАВЛЕНИЮ СУБСИДИЙ</vt:lpstr>
      <vt:lpstr>КОНКУРСНЫЙ ОТБОР ПО ПРЕДОСТАВЛЕНИЮ СУБСИДИЙ</vt:lpstr>
      <vt:lpstr>КОНКУРСНЫЙ ОТБОР ПО ПРЕДОСТАВЛЕНИЮ СУБСИДИЙ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Поддержка малого и среднего предпринимательства в Московской области в 2017 году  СУБСИДИИ </dc:title>
  <cp:lastModifiedBy>ekonom</cp:lastModifiedBy>
  <cp:revision>1</cp:revision>
  <dcterms:modified xsi:type="dcterms:W3CDTF">2017-08-14T10:45:28Z</dcterms:modified>
</cp:coreProperties>
</file>